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49"/>
  </p:notesMasterIdLst>
  <p:handoutMasterIdLst>
    <p:handoutMasterId r:id="rId50"/>
  </p:handoutMasterIdLst>
  <p:sldIdLst>
    <p:sldId id="269" r:id="rId3"/>
    <p:sldId id="382" r:id="rId4"/>
    <p:sldId id="368" r:id="rId5"/>
    <p:sldId id="383" r:id="rId6"/>
    <p:sldId id="388" r:id="rId7"/>
    <p:sldId id="369" r:id="rId8"/>
    <p:sldId id="387" r:id="rId9"/>
    <p:sldId id="389" r:id="rId10"/>
    <p:sldId id="390" r:id="rId11"/>
    <p:sldId id="391" r:id="rId12"/>
    <p:sldId id="393" r:id="rId13"/>
    <p:sldId id="394" r:id="rId14"/>
    <p:sldId id="434" r:id="rId15"/>
    <p:sldId id="433" r:id="rId16"/>
    <p:sldId id="384" r:id="rId17"/>
    <p:sldId id="372" r:id="rId18"/>
    <p:sldId id="410" r:id="rId19"/>
    <p:sldId id="395" r:id="rId20"/>
    <p:sldId id="411" r:id="rId21"/>
    <p:sldId id="385" r:id="rId22"/>
    <p:sldId id="398" r:id="rId23"/>
    <p:sldId id="414" r:id="rId24"/>
    <p:sldId id="412" r:id="rId25"/>
    <p:sldId id="435" r:id="rId26"/>
    <p:sldId id="400" r:id="rId27"/>
    <p:sldId id="415" r:id="rId28"/>
    <p:sldId id="416" r:id="rId29"/>
    <p:sldId id="409" r:id="rId30"/>
    <p:sldId id="413" r:id="rId31"/>
    <p:sldId id="428" r:id="rId32"/>
    <p:sldId id="386" r:id="rId33"/>
    <p:sldId id="419" r:id="rId34"/>
    <p:sldId id="418" r:id="rId35"/>
    <p:sldId id="426" r:id="rId36"/>
    <p:sldId id="421" r:id="rId37"/>
    <p:sldId id="425" r:id="rId38"/>
    <p:sldId id="431" r:id="rId39"/>
    <p:sldId id="422" r:id="rId40"/>
    <p:sldId id="427" r:id="rId41"/>
    <p:sldId id="423" r:id="rId42"/>
    <p:sldId id="432" r:id="rId43"/>
    <p:sldId id="379" r:id="rId44"/>
    <p:sldId id="436" r:id="rId45"/>
    <p:sldId id="437" r:id="rId46"/>
    <p:sldId id="380" r:id="rId47"/>
    <p:sldId id="381"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64">
          <p15:clr>
            <a:srgbClr val="A4A3A4"/>
          </p15:clr>
        </p15:guide>
        <p15:guide id="2" orient="horz" pos="3888">
          <p15:clr>
            <a:srgbClr val="A4A3A4"/>
          </p15:clr>
        </p15:guide>
        <p15:guide id="3" pos="288">
          <p15:clr>
            <a:srgbClr val="A4A3A4"/>
          </p15:clr>
        </p15:guide>
        <p15:guide id="4" pos="547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A50021"/>
    <a:srgbClr val="FF0000"/>
    <a:srgbClr val="1F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3780" autoAdjust="0"/>
  </p:normalViewPr>
  <p:slideViewPr>
    <p:cSldViewPr>
      <p:cViewPr varScale="1">
        <p:scale>
          <a:sx n="45" d="100"/>
          <a:sy n="45" d="100"/>
        </p:scale>
        <p:origin x="710" y="34"/>
      </p:cViewPr>
      <p:guideLst>
        <p:guide orient="horz" pos="864"/>
        <p:guide orient="horz" pos="3888"/>
        <p:guide pos="288"/>
        <p:guide pos="54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25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E3AD3-9119-4329-AC0F-30BA61B1CFA9}" type="doc">
      <dgm:prSet loTypeId="urn:microsoft.com/office/officeart/2005/8/layout/equation2" loCatId="process" qsTypeId="urn:microsoft.com/office/officeart/2005/8/quickstyle/simple1#1" qsCatId="simple" csTypeId="urn:microsoft.com/office/officeart/2005/8/colors/accent1_2#1" csCatId="accent1" phldr="1"/>
      <dgm:spPr/>
    </dgm:pt>
    <dgm:pt modelId="{656539D9-4E4B-4529-AAE2-E8DDC2E50834}">
      <dgm:prSet phldrT="[Text]"/>
      <dgm:spPr/>
      <dgm:t>
        <a:bodyPr/>
        <a:lstStyle/>
        <a:p>
          <a:r>
            <a:rPr lang="en-US" dirty="0" smtClean="0"/>
            <a:t>Substance</a:t>
          </a:r>
          <a:endParaRPr lang="en-US" dirty="0"/>
        </a:p>
      </dgm:t>
    </dgm:pt>
    <dgm:pt modelId="{E6E46902-E457-4CC3-9BBB-513B4F3335BD}" type="parTrans" cxnId="{820C97EF-ED9A-4AFA-AEEE-BD84DB21193A}">
      <dgm:prSet/>
      <dgm:spPr/>
      <dgm:t>
        <a:bodyPr/>
        <a:lstStyle/>
        <a:p>
          <a:endParaRPr lang="en-US"/>
        </a:p>
      </dgm:t>
    </dgm:pt>
    <dgm:pt modelId="{6E17A4F9-9031-4363-8EE0-158B389C8DDF}" type="sibTrans" cxnId="{820C97EF-ED9A-4AFA-AEEE-BD84DB21193A}">
      <dgm:prSet/>
      <dgm:spPr/>
      <dgm:t>
        <a:bodyPr/>
        <a:lstStyle/>
        <a:p>
          <a:endParaRPr lang="en-US"/>
        </a:p>
      </dgm:t>
    </dgm:pt>
    <dgm:pt modelId="{CD37BBB7-C52C-4FD6-AE09-3624C3C02FB8}">
      <dgm:prSet phldrT="[Text]"/>
      <dgm:spPr/>
      <dgm:t>
        <a:bodyPr/>
        <a:lstStyle/>
        <a:p>
          <a:r>
            <a:rPr lang="en-US" dirty="0" smtClean="0"/>
            <a:t>Procedures</a:t>
          </a:r>
          <a:endParaRPr lang="en-US" dirty="0"/>
        </a:p>
      </dgm:t>
    </dgm:pt>
    <dgm:pt modelId="{04B29331-5F53-47FF-B5B8-854866B91931}" type="parTrans" cxnId="{2A8D2EE1-435A-4E1A-AD0D-27351A7889C3}">
      <dgm:prSet/>
      <dgm:spPr/>
      <dgm:t>
        <a:bodyPr/>
        <a:lstStyle/>
        <a:p>
          <a:endParaRPr lang="en-US"/>
        </a:p>
      </dgm:t>
    </dgm:pt>
    <dgm:pt modelId="{970D92BE-A83D-489C-997A-312E3EC18F12}" type="sibTrans" cxnId="{2A8D2EE1-435A-4E1A-AD0D-27351A7889C3}">
      <dgm:prSet/>
      <dgm:spPr/>
      <dgm:t>
        <a:bodyPr/>
        <a:lstStyle/>
        <a:p>
          <a:endParaRPr lang="en-US"/>
        </a:p>
      </dgm:t>
    </dgm:pt>
    <dgm:pt modelId="{59EFCAA0-AFA4-4AD4-9082-4FB6EDFA7487}">
      <dgm:prSet phldrT="[Text]"/>
      <dgm:spPr/>
      <dgm:t>
        <a:bodyPr/>
        <a:lstStyle/>
        <a:p>
          <a:r>
            <a:rPr lang="en-US" dirty="0" smtClean="0"/>
            <a:t>FAPE</a:t>
          </a:r>
          <a:endParaRPr lang="en-US" dirty="0"/>
        </a:p>
      </dgm:t>
    </dgm:pt>
    <dgm:pt modelId="{32FB4A97-7B7E-4299-83D9-6CACA9C46965}" type="parTrans" cxnId="{DA2E9E67-9BE9-4C91-9F78-C20178421568}">
      <dgm:prSet/>
      <dgm:spPr/>
      <dgm:t>
        <a:bodyPr/>
        <a:lstStyle/>
        <a:p>
          <a:endParaRPr lang="en-US"/>
        </a:p>
      </dgm:t>
    </dgm:pt>
    <dgm:pt modelId="{487A850A-2A24-4CB1-90E7-8D86A4AE5EF8}" type="sibTrans" cxnId="{DA2E9E67-9BE9-4C91-9F78-C20178421568}">
      <dgm:prSet/>
      <dgm:spPr/>
      <dgm:t>
        <a:bodyPr/>
        <a:lstStyle/>
        <a:p>
          <a:endParaRPr lang="en-US"/>
        </a:p>
      </dgm:t>
    </dgm:pt>
    <dgm:pt modelId="{E5BACEB8-964B-47C6-AC4A-E97640397402}" type="pres">
      <dgm:prSet presAssocID="{897E3AD3-9119-4329-AC0F-30BA61B1CFA9}" presName="Name0" presStyleCnt="0">
        <dgm:presLayoutVars>
          <dgm:dir/>
          <dgm:resizeHandles val="exact"/>
        </dgm:presLayoutVars>
      </dgm:prSet>
      <dgm:spPr/>
    </dgm:pt>
    <dgm:pt modelId="{6A4CD7BA-0B42-46A5-8655-A80F2D6E1F81}" type="pres">
      <dgm:prSet presAssocID="{897E3AD3-9119-4329-AC0F-30BA61B1CFA9}" presName="vNodes" presStyleCnt="0"/>
      <dgm:spPr/>
    </dgm:pt>
    <dgm:pt modelId="{D7BDE9AB-DAAB-4D2F-B9D9-CD3B808A0830}" type="pres">
      <dgm:prSet presAssocID="{656539D9-4E4B-4529-AAE2-E8DDC2E50834}" presName="node" presStyleLbl="node1" presStyleIdx="0" presStyleCnt="3">
        <dgm:presLayoutVars>
          <dgm:bulletEnabled val="1"/>
        </dgm:presLayoutVars>
      </dgm:prSet>
      <dgm:spPr/>
      <dgm:t>
        <a:bodyPr/>
        <a:lstStyle/>
        <a:p>
          <a:endParaRPr lang="en-US"/>
        </a:p>
      </dgm:t>
    </dgm:pt>
    <dgm:pt modelId="{C7576A70-DF9F-4622-BAE5-65653762EDF1}" type="pres">
      <dgm:prSet presAssocID="{6E17A4F9-9031-4363-8EE0-158B389C8DDF}" presName="spacerT" presStyleCnt="0"/>
      <dgm:spPr/>
    </dgm:pt>
    <dgm:pt modelId="{42F309A6-F8D2-4F68-859B-527A2CF2D940}" type="pres">
      <dgm:prSet presAssocID="{6E17A4F9-9031-4363-8EE0-158B389C8DDF}" presName="sibTrans" presStyleLbl="sibTrans2D1" presStyleIdx="0" presStyleCnt="2"/>
      <dgm:spPr/>
      <dgm:t>
        <a:bodyPr/>
        <a:lstStyle/>
        <a:p>
          <a:endParaRPr lang="en-US"/>
        </a:p>
      </dgm:t>
    </dgm:pt>
    <dgm:pt modelId="{638CC94E-4E45-4613-B488-ADF981CEF233}" type="pres">
      <dgm:prSet presAssocID="{6E17A4F9-9031-4363-8EE0-158B389C8DDF}" presName="spacerB" presStyleCnt="0"/>
      <dgm:spPr/>
    </dgm:pt>
    <dgm:pt modelId="{CE4F81F5-5B0A-4BA1-8B60-D7E64B8D08AA}" type="pres">
      <dgm:prSet presAssocID="{CD37BBB7-C52C-4FD6-AE09-3624C3C02FB8}" presName="node" presStyleLbl="node1" presStyleIdx="1" presStyleCnt="3">
        <dgm:presLayoutVars>
          <dgm:bulletEnabled val="1"/>
        </dgm:presLayoutVars>
      </dgm:prSet>
      <dgm:spPr/>
      <dgm:t>
        <a:bodyPr/>
        <a:lstStyle/>
        <a:p>
          <a:endParaRPr lang="en-US"/>
        </a:p>
      </dgm:t>
    </dgm:pt>
    <dgm:pt modelId="{4AFCEDA5-7CD3-4E22-A125-B2635DDF0F39}" type="pres">
      <dgm:prSet presAssocID="{897E3AD3-9119-4329-AC0F-30BA61B1CFA9}" presName="sibTransLast" presStyleLbl="sibTrans2D1" presStyleIdx="1" presStyleCnt="2"/>
      <dgm:spPr/>
      <dgm:t>
        <a:bodyPr/>
        <a:lstStyle/>
        <a:p>
          <a:endParaRPr lang="en-US"/>
        </a:p>
      </dgm:t>
    </dgm:pt>
    <dgm:pt modelId="{67F24B58-C7EE-46E4-BBE2-8C2B7E038320}" type="pres">
      <dgm:prSet presAssocID="{897E3AD3-9119-4329-AC0F-30BA61B1CFA9}" presName="connectorText" presStyleLbl="sibTrans2D1" presStyleIdx="1" presStyleCnt="2"/>
      <dgm:spPr/>
      <dgm:t>
        <a:bodyPr/>
        <a:lstStyle/>
        <a:p>
          <a:endParaRPr lang="en-US"/>
        </a:p>
      </dgm:t>
    </dgm:pt>
    <dgm:pt modelId="{1EF598C9-6E19-4E42-9CFB-AE70FB6702C3}" type="pres">
      <dgm:prSet presAssocID="{897E3AD3-9119-4329-AC0F-30BA61B1CFA9}" presName="lastNode" presStyleLbl="node1" presStyleIdx="2" presStyleCnt="3">
        <dgm:presLayoutVars>
          <dgm:bulletEnabled val="1"/>
        </dgm:presLayoutVars>
      </dgm:prSet>
      <dgm:spPr/>
      <dgm:t>
        <a:bodyPr/>
        <a:lstStyle/>
        <a:p>
          <a:endParaRPr lang="en-US"/>
        </a:p>
      </dgm:t>
    </dgm:pt>
  </dgm:ptLst>
  <dgm:cxnLst>
    <dgm:cxn modelId="{C446CE42-4614-4FDA-88D8-7DC8092520D4}" type="presOf" srcId="{897E3AD3-9119-4329-AC0F-30BA61B1CFA9}" destId="{E5BACEB8-964B-47C6-AC4A-E97640397402}" srcOrd="0" destOrd="0" presId="urn:microsoft.com/office/officeart/2005/8/layout/equation2"/>
    <dgm:cxn modelId="{9A4EED41-9BDA-4343-B198-B838FFE1586C}" type="presOf" srcId="{59EFCAA0-AFA4-4AD4-9082-4FB6EDFA7487}" destId="{1EF598C9-6E19-4E42-9CFB-AE70FB6702C3}" srcOrd="0" destOrd="0" presId="urn:microsoft.com/office/officeart/2005/8/layout/equation2"/>
    <dgm:cxn modelId="{431B8DF6-8FC8-439C-8B02-318DB25827A3}" type="presOf" srcId="{6E17A4F9-9031-4363-8EE0-158B389C8DDF}" destId="{42F309A6-F8D2-4F68-859B-527A2CF2D940}" srcOrd="0" destOrd="0" presId="urn:microsoft.com/office/officeart/2005/8/layout/equation2"/>
    <dgm:cxn modelId="{2A8D2EE1-435A-4E1A-AD0D-27351A7889C3}" srcId="{897E3AD3-9119-4329-AC0F-30BA61B1CFA9}" destId="{CD37BBB7-C52C-4FD6-AE09-3624C3C02FB8}" srcOrd="1" destOrd="0" parTransId="{04B29331-5F53-47FF-B5B8-854866B91931}" sibTransId="{970D92BE-A83D-489C-997A-312E3EC18F12}"/>
    <dgm:cxn modelId="{820C97EF-ED9A-4AFA-AEEE-BD84DB21193A}" srcId="{897E3AD3-9119-4329-AC0F-30BA61B1CFA9}" destId="{656539D9-4E4B-4529-AAE2-E8DDC2E50834}" srcOrd="0" destOrd="0" parTransId="{E6E46902-E457-4CC3-9BBB-513B4F3335BD}" sibTransId="{6E17A4F9-9031-4363-8EE0-158B389C8DDF}"/>
    <dgm:cxn modelId="{61A9BD71-054E-4C37-863B-E9F31D9AFF41}" type="presOf" srcId="{970D92BE-A83D-489C-997A-312E3EC18F12}" destId="{67F24B58-C7EE-46E4-BBE2-8C2B7E038320}" srcOrd="1" destOrd="0" presId="urn:microsoft.com/office/officeart/2005/8/layout/equation2"/>
    <dgm:cxn modelId="{6B901CE6-2B9B-4318-97E2-1C4870898568}" type="presOf" srcId="{CD37BBB7-C52C-4FD6-AE09-3624C3C02FB8}" destId="{CE4F81F5-5B0A-4BA1-8B60-D7E64B8D08AA}" srcOrd="0" destOrd="0" presId="urn:microsoft.com/office/officeart/2005/8/layout/equation2"/>
    <dgm:cxn modelId="{1A20B628-D35E-4EAA-BBB6-7371AA0A9DA5}" type="presOf" srcId="{970D92BE-A83D-489C-997A-312E3EC18F12}" destId="{4AFCEDA5-7CD3-4E22-A125-B2635DDF0F39}" srcOrd="0" destOrd="0" presId="urn:microsoft.com/office/officeart/2005/8/layout/equation2"/>
    <dgm:cxn modelId="{DA2E9E67-9BE9-4C91-9F78-C20178421568}" srcId="{897E3AD3-9119-4329-AC0F-30BA61B1CFA9}" destId="{59EFCAA0-AFA4-4AD4-9082-4FB6EDFA7487}" srcOrd="2" destOrd="0" parTransId="{32FB4A97-7B7E-4299-83D9-6CACA9C46965}" sibTransId="{487A850A-2A24-4CB1-90E7-8D86A4AE5EF8}"/>
    <dgm:cxn modelId="{49F8F44E-C02F-4B1D-ADC9-90B181A763C2}" type="presOf" srcId="{656539D9-4E4B-4529-AAE2-E8DDC2E50834}" destId="{D7BDE9AB-DAAB-4D2F-B9D9-CD3B808A0830}" srcOrd="0" destOrd="0" presId="urn:microsoft.com/office/officeart/2005/8/layout/equation2"/>
    <dgm:cxn modelId="{1395BEC7-3564-4879-9433-708B4595B0C7}" type="presParOf" srcId="{E5BACEB8-964B-47C6-AC4A-E97640397402}" destId="{6A4CD7BA-0B42-46A5-8655-A80F2D6E1F81}" srcOrd="0" destOrd="0" presId="urn:microsoft.com/office/officeart/2005/8/layout/equation2"/>
    <dgm:cxn modelId="{B2826CD8-A6AA-4D9A-9841-E4E65EAECC2F}" type="presParOf" srcId="{6A4CD7BA-0B42-46A5-8655-A80F2D6E1F81}" destId="{D7BDE9AB-DAAB-4D2F-B9D9-CD3B808A0830}" srcOrd="0" destOrd="0" presId="urn:microsoft.com/office/officeart/2005/8/layout/equation2"/>
    <dgm:cxn modelId="{9C624E0D-5A86-4DAB-A448-1F080F79328A}" type="presParOf" srcId="{6A4CD7BA-0B42-46A5-8655-A80F2D6E1F81}" destId="{C7576A70-DF9F-4622-BAE5-65653762EDF1}" srcOrd="1" destOrd="0" presId="urn:microsoft.com/office/officeart/2005/8/layout/equation2"/>
    <dgm:cxn modelId="{47AE6F4A-A184-44E3-96B9-DBED06365646}" type="presParOf" srcId="{6A4CD7BA-0B42-46A5-8655-A80F2D6E1F81}" destId="{42F309A6-F8D2-4F68-859B-527A2CF2D940}" srcOrd="2" destOrd="0" presId="urn:microsoft.com/office/officeart/2005/8/layout/equation2"/>
    <dgm:cxn modelId="{A19907D3-3778-4BC0-BD32-1FCD24F77C70}" type="presParOf" srcId="{6A4CD7BA-0B42-46A5-8655-A80F2D6E1F81}" destId="{638CC94E-4E45-4613-B488-ADF981CEF233}" srcOrd="3" destOrd="0" presId="urn:microsoft.com/office/officeart/2005/8/layout/equation2"/>
    <dgm:cxn modelId="{9BB1C44D-A232-4FCB-BEA9-2C4D20C6DB4E}" type="presParOf" srcId="{6A4CD7BA-0B42-46A5-8655-A80F2D6E1F81}" destId="{CE4F81F5-5B0A-4BA1-8B60-D7E64B8D08AA}" srcOrd="4" destOrd="0" presId="urn:microsoft.com/office/officeart/2005/8/layout/equation2"/>
    <dgm:cxn modelId="{BF116EB0-BA0F-4DDA-85EC-26EE05D86789}" type="presParOf" srcId="{E5BACEB8-964B-47C6-AC4A-E97640397402}" destId="{4AFCEDA5-7CD3-4E22-A125-B2635DDF0F39}" srcOrd="1" destOrd="0" presId="urn:microsoft.com/office/officeart/2005/8/layout/equation2"/>
    <dgm:cxn modelId="{CEF78331-36A9-4A27-9C80-736A7A1338F9}" type="presParOf" srcId="{4AFCEDA5-7CD3-4E22-A125-B2635DDF0F39}" destId="{67F24B58-C7EE-46E4-BBE2-8C2B7E038320}" srcOrd="0" destOrd="0" presId="urn:microsoft.com/office/officeart/2005/8/layout/equation2"/>
    <dgm:cxn modelId="{2B0DC330-1C1C-4314-B8FC-D7D0865DDDE5}" type="presParOf" srcId="{E5BACEB8-964B-47C6-AC4A-E97640397402}" destId="{1EF598C9-6E19-4E42-9CFB-AE70FB6702C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C112B-ECA5-464B-A0C8-7A543E90048B}" type="doc">
      <dgm:prSet loTypeId="urn:microsoft.com/office/officeart/2005/8/layout/pyramid1" loCatId="pyramid" qsTypeId="urn:microsoft.com/office/officeart/2005/8/quickstyle/simple1" qsCatId="simple" csTypeId="urn:microsoft.com/office/officeart/2005/8/colors/accent1_2" csCatId="accent1" phldr="1"/>
      <dgm:spPr/>
    </dgm:pt>
    <dgm:pt modelId="{94F6B63B-215E-4A5C-AC7F-1E033225F1C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FB93FEF5-27F2-4728-BC09-ECE6B61DA280}" type="parTrans" cxnId="{C551032A-C649-4507-8492-64B53BBA7634}">
      <dgm:prSet/>
      <dgm:spPr/>
      <dgm:t>
        <a:bodyPr/>
        <a:lstStyle/>
        <a:p>
          <a:endParaRPr lang="en-US"/>
        </a:p>
      </dgm:t>
    </dgm:pt>
    <dgm:pt modelId="{68FD880F-ADF0-42C2-B9FA-67426D10DB46}" type="sibTrans" cxnId="{C551032A-C649-4507-8492-64B53BBA7634}">
      <dgm:prSet/>
      <dgm:spPr/>
      <dgm:t>
        <a:bodyPr/>
        <a:lstStyle/>
        <a:p>
          <a:endParaRPr lang="en-US"/>
        </a:p>
      </dgm:t>
    </dgm:pt>
    <dgm:pt modelId="{0C42E3FC-81B3-4A38-B8F9-D9CF8270641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C3034756-9A1D-4C03-82DE-87D389C4AD3D}" type="parTrans" cxnId="{60773E9F-B111-47D0-8C93-8E0DA2E3E5DC}">
      <dgm:prSet/>
      <dgm:spPr/>
      <dgm:t>
        <a:bodyPr/>
        <a:lstStyle/>
        <a:p>
          <a:endParaRPr lang="en-US"/>
        </a:p>
      </dgm:t>
    </dgm:pt>
    <dgm:pt modelId="{C750BBE6-A52F-4AE7-8C22-F270E456D33F}" type="sibTrans" cxnId="{60773E9F-B111-47D0-8C93-8E0DA2E3E5DC}">
      <dgm:prSet/>
      <dgm:spPr/>
      <dgm:t>
        <a:bodyPr/>
        <a:lstStyle/>
        <a:p>
          <a:endParaRPr lang="en-US"/>
        </a:p>
      </dgm:t>
    </dgm:pt>
    <dgm:pt modelId="{D8E91E8F-90E5-466C-8CD9-EE76C83726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B3A643D3-9740-49D7-B1E4-A2BB0F146857}" type="parTrans" cxnId="{8C4C7E17-87A7-4528-A884-99E67A4A65E9}">
      <dgm:prSet/>
      <dgm:spPr/>
      <dgm:t>
        <a:bodyPr/>
        <a:lstStyle/>
        <a:p>
          <a:endParaRPr lang="en-US"/>
        </a:p>
      </dgm:t>
    </dgm:pt>
    <dgm:pt modelId="{EB4DC5F2-F916-4E35-9C10-C72A831CB1B7}" type="sibTrans" cxnId="{8C4C7E17-87A7-4528-A884-99E67A4A65E9}">
      <dgm:prSet/>
      <dgm:spPr/>
      <dgm:t>
        <a:bodyPr/>
        <a:lstStyle/>
        <a:p>
          <a:endParaRPr lang="en-US"/>
        </a:p>
      </dgm:t>
    </dgm:pt>
    <dgm:pt modelId="{8ACD7260-E61F-4E9D-8BC2-0322822359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F1FF7B45-F3FC-4FA2-99F5-AF79D2949066}" type="parTrans" cxnId="{0D961D70-E193-4A5C-8A26-029EA3DAE400}">
      <dgm:prSet/>
      <dgm:spPr/>
      <dgm:t>
        <a:bodyPr/>
        <a:lstStyle/>
        <a:p>
          <a:endParaRPr lang="en-US"/>
        </a:p>
      </dgm:t>
    </dgm:pt>
    <dgm:pt modelId="{F0B2BB34-ED25-4A6B-86BC-35DF714C4FE3}" type="sibTrans" cxnId="{0D961D70-E193-4A5C-8A26-029EA3DAE400}">
      <dgm:prSet/>
      <dgm:spPr/>
      <dgm:t>
        <a:bodyPr/>
        <a:lstStyle/>
        <a:p>
          <a:endParaRPr lang="en-US"/>
        </a:p>
      </dgm:t>
    </dgm:pt>
    <dgm:pt modelId="{A8CFE684-A034-471F-B46F-32A0E94ED6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903232CF-13B4-4B39-AB75-28D052F6DC01}" type="parTrans" cxnId="{EDD26CA5-186D-4045-A638-55B584F79B78}">
      <dgm:prSet/>
      <dgm:spPr/>
      <dgm:t>
        <a:bodyPr/>
        <a:lstStyle/>
        <a:p>
          <a:endParaRPr lang="en-US"/>
        </a:p>
      </dgm:t>
    </dgm:pt>
    <dgm:pt modelId="{2775E640-07B8-46B1-9986-9D77B7B0480C}" type="sibTrans" cxnId="{EDD26CA5-186D-4045-A638-55B584F79B78}">
      <dgm:prSet/>
      <dgm:spPr/>
      <dgm:t>
        <a:bodyPr/>
        <a:lstStyle/>
        <a:p>
          <a:endParaRPr lang="en-US"/>
        </a:p>
      </dgm:t>
    </dgm:pt>
    <dgm:pt modelId="{0C3AF36E-6C16-42E9-BE5D-F6F5858299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44E08563-AFF8-46A6-8630-84F9AAB7F594}" type="parTrans" cxnId="{D24C686F-1FE6-4E21-AA6A-6F85F20423AC}">
      <dgm:prSet/>
      <dgm:spPr/>
      <dgm:t>
        <a:bodyPr/>
        <a:lstStyle/>
        <a:p>
          <a:endParaRPr lang="en-US"/>
        </a:p>
      </dgm:t>
    </dgm:pt>
    <dgm:pt modelId="{FB7724D0-979B-4EAD-9142-E2DC97C24713}" type="sibTrans" cxnId="{D24C686F-1FE6-4E21-AA6A-6F85F20423AC}">
      <dgm:prSet/>
      <dgm:spPr/>
      <dgm:t>
        <a:bodyPr/>
        <a:lstStyle/>
        <a:p>
          <a:endParaRPr lang="en-US"/>
        </a:p>
      </dgm:t>
    </dgm:pt>
    <dgm:pt modelId="{905B2301-609F-486F-8278-AAE3C35578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E2A8598B-B262-4450-8C61-3E032FE41A59}" type="parTrans" cxnId="{DD08E5C3-AE24-4951-BAA0-0577C99E03A9}">
      <dgm:prSet/>
      <dgm:spPr/>
      <dgm:t>
        <a:bodyPr/>
        <a:lstStyle/>
        <a:p>
          <a:endParaRPr lang="en-US"/>
        </a:p>
      </dgm:t>
    </dgm:pt>
    <dgm:pt modelId="{3C4B4FE0-5A65-4749-AAE8-6A1546E1116F}" type="sibTrans" cxnId="{DD08E5C3-AE24-4951-BAA0-0577C99E03A9}">
      <dgm:prSet/>
      <dgm:spPr/>
      <dgm:t>
        <a:bodyPr/>
        <a:lstStyle/>
        <a:p>
          <a:endParaRPr lang="en-US"/>
        </a:p>
      </dgm:t>
    </dgm:pt>
    <dgm:pt modelId="{A7218100-167A-4DED-8A09-AE22199DAD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dgm:t>
    </dgm:pt>
    <dgm:pt modelId="{BFDA5049-80DD-451D-9EBA-5317FFF5BE9C}" type="parTrans" cxnId="{FF85CD2D-9837-462C-82DB-AD4FA8676502}">
      <dgm:prSet/>
      <dgm:spPr/>
      <dgm:t>
        <a:bodyPr/>
        <a:lstStyle/>
        <a:p>
          <a:endParaRPr lang="en-US"/>
        </a:p>
      </dgm:t>
    </dgm:pt>
    <dgm:pt modelId="{74F678CB-3A60-4024-8501-2203F2E89049}" type="sibTrans" cxnId="{FF85CD2D-9837-462C-82DB-AD4FA8676502}">
      <dgm:prSet/>
      <dgm:spPr/>
      <dgm:t>
        <a:bodyPr/>
        <a:lstStyle/>
        <a:p>
          <a:endParaRPr lang="en-US"/>
        </a:p>
      </dgm:t>
    </dgm:pt>
    <dgm:pt modelId="{690EF402-FC36-4C31-A90D-0A9E467D8A33}" type="pres">
      <dgm:prSet presAssocID="{48BC112B-ECA5-464B-A0C8-7A543E90048B}" presName="Name0" presStyleCnt="0">
        <dgm:presLayoutVars>
          <dgm:dir/>
          <dgm:animLvl val="lvl"/>
          <dgm:resizeHandles val="exact"/>
        </dgm:presLayoutVars>
      </dgm:prSet>
      <dgm:spPr/>
    </dgm:pt>
    <dgm:pt modelId="{138CEDD9-D8BD-4DAF-9851-8C9F30A64A99}" type="pres">
      <dgm:prSet presAssocID="{94F6B63B-215E-4A5C-AC7F-1E033225F1C1}" presName="Name8" presStyleCnt="0"/>
      <dgm:spPr/>
    </dgm:pt>
    <dgm:pt modelId="{6D3C53F0-0F66-4AB1-B903-3F4D6E099D5C}" type="pres">
      <dgm:prSet presAssocID="{94F6B63B-215E-4A5C-AC7F-1E033225F1C1}" presName="level" presStyleLbl="node1" presStyleIdx="0" presStyleCnt="8">
        <dgm:presLayoutVars>
          <dgm:chMax val="1"/>
          <dgm:bulletEnabled val="1"/>
        </dgm:presLayoutVars>
      </dgm:prSet>
      <dgm:spPr/>
      <dgm:t>
        <a:bodyPr/>
        <a:lstStyle/>
        <a:p>
          <a:endParaRPr lang="en-US"/>
        </a:p>
      </dgm:t>
    </dgm:pt>
    <dgm:pt modelId="{94076A82-6C7E-4C32-914E-A88F601A623F}" type="pres">
      <dgm:prSet presAssocID="{94F6B63B-215E-4A5C-AC7F-1E033225F1C1}" presName="levelTx" presStyleLbl="revTx" presStyleIdx="0" presStyleCnt="0">
        <dgm:presLayoutVars>
          <dgm:chMax val="1"/>
          <dgm:bulletEnabled val="1"/>
        </dgm:presLayoutVars>
      </dgm:prSet>
      <dgm:spPr/>
      <dgm:t>
        <a:bodyPr/>
        <a:lstStyle/>
        <a:p>
          <a:endParaRPr lang="en-US"/>
        </a:p>
      </dgm:t>
    </dgm:pt>
    <dgm:pt modelId="{45196DC2-B2DD-4038-8DD6-5378D49C5EF0}" type="pres">
      <dgm:prSet presAssocID="{0C42E3FC-81B3-4A38-B8F9-D9CF82706410}" presName="Name8" presStyleCnt="0"/>
      <dgm:spPr/>
    </dgm:pt>
    <dgm:pt modelId="{2C869605-3D0B-4B20-A0B9-4A560A4D0BCD}" type="pres">
      <dgm:prSet presAssocID="{0C42E3FC-81B3-4A38-B8F9-D9CF82706410}" presName="level" presStyleLbl="node1" presStyleIdx="1" presStyleCnt="8">
        <dgm:presLayoutVars>
          <dgm:chMax val="1"/>
          <dgm:bulletEnabled val="1"/>
        </dgm:presLayoutVars>
      </dgm:prSet>
      <dgm:spPr/>
      <dgm:t>
        <a:bodyPr/>
        <a:lstStyle/>
        <a:p>
          <a:endParaRPr lang="en-US"/>
        </a:p>
      </dgm:t>
    </dgm:pt>
    <dgm:pt modelId="{447D3738-5C22-4F0C-B099-FD621299CBAC}" type="pres">
      <dgm:prSet presAssocID="{0C42E3FC-81B3-4A38-B8F9-D9CF82706410}" presName="levelTx" presStyleLbl="revTx" presStyleIdx="0" presStyleCnt="0">
        <dgm:presLayoutVars>
          <dgm:chMax val="1"/>
          <dgm:bulletEnabled val="1"/>
        </dgm:presLayoutVars>
      </dgm:prSet>
      <dgm:spPr/>
      <dgm:t>
        <a:bodyPr/>
        <a:lstStyle/>
        <a:p>
          <a:endParaRPr lang="en-US"/>
        </a:p>
      </dgm:t>
    </dgm:pt>
    <dgm:pt modelId="{CEAB2315-1DF8-4900-A281-DADFE5EF5555}" type="pres">
      <dgm:prSet presAssocID="{D8E91E8F-90E5-466C-8CD9-EE76C8372631}" presName="Name8" presStyleCnt="0"/>
      <dgm:spPr/>
    </dgm:pt>
    <dgm:pt modelId="{87FA40EE-4D26-4D99-A20E-8B7079903C79}" type="pres">
      <dgm:prSet presAssocID="{D8E91E8F-90E5-466C-8CD9-EE76C8372631}" presName="level" presStyleLbl="node1" presStyleIdx="2" presStyleCnt="8">
        <dgm:presLayoutVars>
          <dgm:chMax val="1"/>
          <dgm:bulletEnabled val="1"/>
        </dgm:presLayoutVars>
      </dgm:prSet>
      <dgm:spPr/>
      <dgm:t>
        <a:bodyPr/>
        <a:lstStyle/>
        <a:p>
          <a:endParaRPr lang="en-US"/>
        </a:p>
      </dgm:t>
    </dgm:pt>
    <dgm:pt modelId="{69E3C9CD-0162-4C3F-A78A-72F5D6940594}" type="pres">
      <dgm:prSet presAssocID="{D8E91E8F-90E5-466C-8CD9-EE76C8372631}" presName="levelTx" presStyleLbl="revTx" presStyleIdx="0" presStyleCnt="0">
        <dgm:presLayoutVars>
          <dgm:chMax val="1"/>
          <dgm:bulletEnabled val="1"/>
        </dgm:presLayoutVars>
      </dgm:prSet>
      <dgm:spPr/>
      <dgm:t>
        <a:bodyPr/>
        <a:lstStyle/>
        <a:p>
          <a:endParaRPr lang="en-US"/>
        </a:p>
      </dgm:t>
    </dgm:pt>
    <dgm:pt modelId="{8C96DC2B-B6E0-49DD-8F43-75FC4A1CEDFA}" type="pres">
      <dgm:prSet presAssocID="{8ACD7260-E61F-4E9D-8BC2-0322822359DF}" presName="Name8" presStyleCnt="0"/>
      <dgm:spPr/>
    </dgm:pt>
    <dgm:pt modelId="{BA1D8077-B9B8-4ADB-A17E-92708CA612BF}" type="pres">
      <dgm:prSet presAssocID="{8ACD7260-E61F-4E9D-8BC2-0322822359DF}" presName="level" presStyleLbl="node1" presStyleIdx="3" presStyleCnt="8">
        <dgm:presLayoutVars>
          <dgm:chMax val="1"/>
          <dgm:bulletEnabled val="1"/>
        </dgm:presLayoutVars>
      </dgm:prSet>
      <dgm:spPr/>
      <dgm:t>
        <a:bodyPr/>
        <a:lstStyle/>
        <a:p>
          <a:endParaRPr lang="en-US"/>
        </a:p>
      </dgm:t>
    </dgm:pt>
    <dgm:pt modelId="{5BAFF39F-D8CE-4132-86CB-06C77AEAC27B}" type="pres">
      <dgm:prSet presAssocID="{8ACD7260-E61F-4E9D-8BC2-0322822359DF}" presName="levelTx" presStyleLbl="revTx" presStyleIdx="0" presStyleCnt="0">
        <dgm:presLayoutVars>
          <dgm:chMax val="1"/>
          <dgm:bulletEnabled val="1"/>
        </dgm:presLayoutVars>
      </dgm:prSet>
      <dgm:spPr/>
      <dgm:t>
        <a:bodyPr/>
        <a:lstStyle/>
        <a:p>
          <a:endParaRPr lang="en-US"/>
        </a:p>
      </dgm:t>
    </dgm:pt>
    <dgm:pt modelId="{C5B862D6-059A-403E-945A-E37BEB48D346}" type="pres">
      <dgm:prSet presAssocID="{A8CFE684-A034-471F-B46F-32A0E94ED6A5}" presName="Name8" presStyleCnt="0"/>
      <dgm:spPr/>
    </dgm:pt>
    <dgm:pt modelId="{9AA54046-AD27-4D44-8A6A-702C7747B234}" type="pres">
      <dgm:prSet presAssocID="{A8CFE684-A034-471F-B46F-32A0E94ED6A5}" presName="level" presStyleLbl="node1" presStyleIdx="4" presStyleCnt="8">
        <dgm:presLayoutVars>
          <dgm:chMax val="1"/>
          <dgm:bulletEnabled val="1"/>
        </dgm:presLayoutVars>
      </dgm:prSet>
      <dgm:spPr/>
      <dgm:t>
        <a:bodyPr/>
        <a:lstStyle/>
        <a:p>
          <a:endParaRPr lang="en-US"/>
        </a:p>
      </dgm:t>
    </dgm:pt>
    <dgm:pt modelId="{B2CC0A36-3BF4-4513-BFB7-8D2C263424FD}" type="pres">
      <dgm:prSet presAssocID="{A8CFE684-A034-471F-B46F-32A0E94ED6A5}" presName="levelTx" presStyleLbl="revTx" presStyleIdx="0" presStyleCnt="0">
        <dgm:presLayoutVars>
          <dgm:chMax val="1"/>
          <dgm:bulletEnabled val="1"/>
        </dgm:presLayoutVars>
      </dgm:prSet>
      <dgm:spPr/>
      <dgm:t>
        <a:bodyPr/>
        <a:lstStyle/>
        <a:p>
          <a:endParaRPr lang="en-US"/>
        </a:p>
      </dgm:t>
    </dgm:pt>
    <dgm:pt modelId="{354F3244-7F5C-4257-AAEE-FFF0825E674F}" type="pres">
      <dgm:prSet presAssocID="{0C3AF36E-6C16-42E9-BE5D-F6F58582991B}" presName="Name8" presStyleCnt="0"/>
      <dgm:spPr/>
    </dgm:pt>
    <dgm:pt modelId="{3B0FB97D-99AA-4B50-B4A1-46952CEFD633}" type="pres">
      <dgm:prSet presAssocID="{0C3AF36E-6C16-42E9-BE5D-F6F58582991B}" presName="level" presStyleLbl="node1" presStyleIdx="5" presStyleCnt="8">
        <dgm:presLayoutVars>
          <dgm:chMax val="1"/>
          <dgm:bulletEnabled val="1"/>
        </dgm:presLayoutVars>
      </dgm:prSet>
      <dgm:spPr/>
      <dgm:t>
        <a:bodyPr/>
        <a:lstStyle/>
        <a:p>
          <a:endParaRPr lang="en-US"/>
        </a:p>
      </dgm:t>
    </dgm:pt>
    <dgm:pt modelId="{F8BF9EE1-45B9-4395-BBF2-07046B7E9009}" type="pres">
      <dgm:prSet presAssocID="{0C3AF36E-6C16-42E9-BE5D-F6F58582991B}" presName="levelTx" presStyleLbl="revTx" presStyleIdx="0" presStyleCnt="0">
        <dgm:presLayoutVars>
          <dgm:chMax val="1"/>
          <dgm:bulletEnabled val="1"/>
        </dgm:presLayoutVars>
      </dgm:prSet>
      <dgm:spPr/>
      <dgm:t>
        <a:bodyPr/>
        <a:lstStyle/>
        <a:p>
          <a:endParaRPr lang="en-US"/>
        </a:p>
      </dgm:t>
    </dgm:pt>
    <dgm:pt modelId="{0C398839-C16C-46E3-9F0E-55C2B3FA9642}" type="pres">
      <dgm:prSet presAssocID="{905B2301-609F-486F-8278-AAE3C355781A}" presName="Name8" presStyleCnt="0"/>
      <dgm:spPr/>
    </dgm:pt>
    <dgm:pt modelId="{83931125-3D59-4A24-B575-E62117847931}" type="pres">
      <dgm:prSet presAssocID="{905B2301-609F-486F-8278-AAE3C355781A}" presName="level" presStyleLbl="node1" presStyleIdx="6" presStyleCnt="8">
        <dgm:presLayoutVars>
          <dgm:chMax val="1"/>
          <dgm:bulletEnabled val="1"/>
        </dgm:presLayoutVars>
      </dgm:prSet>
      <dgm:spPr/>
      <dgm:t>
        <a:bodyPr/>
        <a:lstStyle/>
        <a:p>
          <a:endParaRPr lang="en-US"/>
        </a:p>
      </dgm:t>
    </dgm:pt>
    <dgm:pt modelId="{DEE67345-D242-4715-A81D-7D6081E833FD}" type="pres">
      <dgm:prSet presAssocID="{905B2301-609F-486F-8278-AAE3C355781A}" presName="levelTx" presStyleLbl="revTx" presStyleIdx="0" presStyleCnt="0">
        <dgm:presLayoutVars>
          <dgm:chMax val="1"/>
          <dgm:bulletEnabled val="1"/>
        </dgm:presLayoutVars>
      </dgm:prSet>
      <dgm:spPr/>
      <dgm:t>
        <a:bodyPr/>
        <a:lstStyle/>
        <a:p>
          <a:endParaRPr lang="en-US"/>
        </a:p>
      </dgm:t>
    </dgm:pt>
    <dgm:pt modelId="{5EF57772-D41A-4DAA-B575-5A11B52549C6}" type="pres">
      <dgm:prSet presAssocID="{A7218100-167A-4DED-8A09-AE22199DADD4}" presName="Name8" presStyleCnt="0"/>
      <dgm:spPr/>
    </dgm:pt>
    <dgm:pt modelId="{78F2ABF1-510A-4648-A693-CE06D492C1D0}" type="pres">
      <dgm:prSet presAssocID="{A7218100-167A-4DED-8A09-AE22199DADD4}" presName="level" presStyleLbl="node1" presStyleIdx="7" presStyleCnt="8">
        <dgm:presLayoutVars>
          <dgm:chMax val="1"/>
          <dgm:bulletEnabled val="1"/>
        </dgm:presLayoutVars>
      </dgm:prSet>
      <dgm:spPr/>
      <dgm:t>
        <a:bodyPr/>
        <a:lstStyle/>
        <a:p>
          <a:endParaRPr lang="en-US"/>
        </a:p>
      </dgm:t>
    </dgm:pt>
    <dgm:pt modelId="{E2134923-BDB6-4CF8-BA37-FCE02D3BFE2F}" type="pres">
      <dgm:prSet presAssocID="{A7218100-167A-4DED-8A09-AE22199DADD4}" presName="levelTx" presStyleLbl="revTx" presStyleIdx="0" presStyleCnt="0">
        <dgm:presLayoutVars>
          <dgm:chMax val="1"/>
          <dgm:bulletEnabled val="1"/>
        </dgm:presLayoutVars>
      </dgm:prSet>
      <dgm:spPr/>
      <dgm:t>
        <a:bodyPr/>
        <a:lstStyle/>
        <a:p>
          <a:endParaRPr lang="en-US"/>
        </a:p>
      </dgm:t>
    </dgm:pt>
  </dgm:ptLst>
  <dgm:cxnLst>
    <dgm:cxn modelId="{2F8E0B8D-5074-41E9-A63D-64BA12F5F8BE}" type="presOf" srcId="{48BC112B-ECA5-464B-A0C8-7A543E90048B}" destId="{690EF402-FC36-4C31-A90D-0A9E467D8A33}" srcOrd="0" destOrd="0" presId="urn:microsoft.com/office/officeart/2005/8/layout/pyramid1"/>
    <dgm:cxn modelId="{A84C1423-6C88-4BF6-9A5F-9B2D2F88B0D8}" type="presOf" srcId="{0C3AF36E-6C16-42E9-BE5D-F6F58582991B}" destId="{F8BF9EE1-45B9-4395-BBF2-07046B7E9009}" srcOrd="1" destOrd="0" presId="urn:microsoft.com/office/officeart/2005/8/layout/pyramid1"/>
    <dgm:cxn modelId="{88EBF108-ACBE-4961-819F-79B36C22F98D}" type="presOf" srcId="{905B2301-609F-486F-8278-AAE3C355781A}" destId="{DEE67345-D242-4715-A81D-7D6081E833FD}" srcOrd="1" destOrd="0" presId="urn:microsoft.com/office/officeart/2005/8/layout/pyramid1"/>
    <dgm:cxn modelId="{0D961D70-E193-4A5C-8A26-029EA3DAE400}" srcId="{48BC112B-ECA5-464B-A0C8-7A543E90048B}" destId="{8ACD7260-E61F-4E9D-8BC2-0322822359DF}" srcOrd="3" destOrd="0" parTransId="{F1FF7B45-F3FC-4FA2-99F5-AF79D2949066}" sibTransId="{F0B2BB34-ED25-4A6B-86BC-35DF714C4FE3}"/>
    <dgm:cxn modelId="{AC80059F-A021-4879-93F4-77BDD412698E}" type="presOf" srcId="{8ACD7260-E61F-4E9D-8BC2-0322822359DF}" destId="{BA1D8077-B9B8-4ADB-A17E-92708CA612BF}" srcOrd="0" destOrd="0" presId="urn:microsoft.com/office/officeart/2005/8/layout/pyramid1"/>
    <dgm:cxn modelId="{8C4C7E17-87A7-4528-A884-99E67A4A65E9}" srcId="{48BC112B-ECA5-464B-A0C8-7A543E90048B}" destId="{D8E91E8F-90E5-466C-8CD9-EE76C8372631}" srcOrd="2" destOrd="0" parTransId="{B3A643D3-9740-49D7-B1E4-A2BB0F146857}" sibTransId="{EB4DC5F2-F916-4E35-9C10-C72A831CB1B7}"/>
    <dgm:cxn modelId="{EDD26CA5-186D-4045-A638-55B584F79B78}" srcId="{48BC112B-ECA5-464B-A0C8-7A543E90048B}" destId="{A8CFE684-A034-471F-B46F-32A0E94ED6A5}" srcOrd="4" destOrd="0" parTransId="{903232CF-13B4-4B39-AB75-28D052F6DC01}" sibTransId="{2775E640-07B8-46B1-9986-9D77B7B0480C}"/>
    <dgm:cxn modelId="{65D337B1-9809-4ED0-92C0-20C446CD79D7}" type="presOf" srcId="{A7218100-167A-4DED-8A09-AE22199DADD4}" destId="{78F2ABF1-510A-4648-A693-CE06D492C1D0}" srcOrd="0" destOrd="0" presId="urn:microsoft.com/office/officeart/2005/8/layout/pyramid1"/>
    <dgm:cxn modelId="{60773E9F-B111-47D0-8C93-8E0DA2E3E5DC}" srcId="{48BC112B-ECA5-464B-A0C8-7A543E90048B}" destId="{0C42E3FC-81B3-4A38-B8F9-D9CF82706410}" srcOrd="1" destOrd="0" parTransId="{C3034756-9A1D-4C03-82DE-87D389C4AD3D}" sibTransId="{C750BBE6-A52F-4AE7-8C22-F270E456D33F}"/>
    <dgm:cxn modelId="{2305F050-12EF-4E11-AD59-193F4013DC77}" type="presOf" srcId="{A8CFE684-A034-471F-B46F-32A0E94ED6A5}" destId="{9AA54046-AD27-4D44-8A6A-702C7747B234}" srcOrd="0" destOrd="0" presId="urn:microsoft.com/office/officeart/2005/8/layout/pyramid1"/>
    <dgm:cxn modelId="{DD08E5C3-AE24-4951-BAA0-0577C99E03A9}" srcId="{48BC112B-ECA5-464B-A0C8-7A543E90048B}" destId="{905B2301-609F-486F-8278-AAE3C355781A}" srcOrd="6" destOrd="0" parTransId="{E2A8598B-B262-4450-8C61-3E032FE41A59}" sibTransId="{3C4B4FE0-5A65-4749-AAE8-6A1546E1116F}"/>
    <dgm:cxn modelId="{D24C686F-1FE6-4E21-AA6A-6F85F20423AC}" srcId="{48BC112B-ECA5-464B-A0C8-7A543E90048B}" destId="{0C3AF36E-6C16-42E9-BE5D-F6F58582991B}" srcOrd="5" destOrd="0" parTransId="{44E08563-AFF8-46A6-8630-84F9AAB7F594}" sibTransId="{FB7724D0-979B-4EAD-9142-E2DC97C24713}"/>
    <dgm:cxn modelId="{D0F6759A-6C74-4865-BC85-91AE1A59010A}" type="presOf" srcId="{94F6B63B-215E-4A5C-AC7F-1E033225F1C1}" destId="{6D3C53F0-0F66-4AB1-B903-3F4D6E099D5C}" srcOrd="0" destOrd="0" presId="urn:microsoft.com/office/officeart/2005/8/layout/pyramid1"/>
    <dgm:cxn modelId="{C9DCDB58-384F-4C73-9D89-FF253A22CDEB}" type="presOf" srcId="{A7218100-167A-4DED-8A09-AE22199DADD4}" destId="{E2134923-BDB6-4CF8-BA37-FCE02D3BFE2F}" srcOrd="1" destOrd="0" presId="urn:microsoft.com/office/officeart/2005/8/layout/pyramid1"/>
    <dgm:cxn modelId="{BD8034DB-9E81-46F6-8DEC-AC20032CDE1F}" type="presOf" srcId="{8ACD7260-E61F-4E9D-8BC2-0322822359DF}" destId="{5BAFF39F-D8CE-4132-86CB-06C77AEAC27B}" srcOrd="1" destOrd="0" presId="urn:microsoft.com/office/officeart/2005/8/layout/pyramid1"/>
    <dgm:cxn modelId="{89A9C127-61BC-4B60-BBF4-C129130BF33A}" type="presOf" srcId="{D8E91E8F-90E5-466C-8CD9-EE76C8372631}" destId="{87FA40EE-4D26-4D99-A20E-8B7079903C79}" srcOrd="0" destOrd="0" presId="urn:microsoft.com/office/officeart/2005/8/layout/pyramid1"/>
    <dgm:cxn modelId="{4ECA9788-C007-405D-ACC7-9CCE6E4DDA33}" type="presOf" srcId="{D8E91E8F-90E5-466C-8CD9-EE76C8372631}" destId="{69E3C9CD-0162-4C3F-A78A-72F5D6940594}" srcOrd="1" destOrd="0" presId="urn:microsoft.com/office/officeart/2005/8/layout/pyramid1"/>
    <dgm:cxn modelId="{7FDB28F6-1974-4FE3-B409-B955C85C38F6}" type="presOf" srcId="{A8CFE684-A034-471F-B46F-32A0E94ED6A5}" destId="{B2CC0A36-3BF4-4513-BFB7-8D2C263424FD}" srcOrd="1" destOrd="0" presId="urn:microsoft.com/office/officeart/2005/8/layout/pyramid1"/>
    <dgm:cxn modelId="{FF85CD2D-9837-462C-82DB-AD4FA8676502}" srcId="{48BC112B-ECA5-464B-A0C8-7A543E90048B}" destId="{A7218100-167A-4DED-8A09-AE22199DADD4}" srcOrd="7" destOrd="0" parTransId="{BFDA5049-80DD-451D-9EBA-5317FFF5BE9C}" sibTransId="{74F678CB-3A60-4024-8501-2203F2E89049}"/>
    <dgm:cxn modelId="{6FB4530F-7E99-4A1F-AD16-4AD2A372183D}" type="presOf" srcId="{94F6B63B-215E-4A5C-AC7F-1E033225F1C1}" destId="{94076A82-6C7E-4C32-914E-A88F601A623F}" srcOrd="1" destOrd="0" presId="urn:microsoft.com/office/officeart/2005/8/layout/pyramid1"/>
    <dgm:cxn modelId="{C551032A-C649-4507-8492-64B53BBA7634}" srcId="{48BC112B-ECA5-464B-A0C8-7A543E90048B}" destId="{94F6B63B-215E-4A5C-AC7F-1E033225F1C1}" srcOrd="0" destOrd="0" parTransId="{FB93FEF5-27F2-4728-BC09-ECE6B61DA280}" sibTransId="{68FD880F-ADF0-42C2-B9FA-67426D10DB46}"/>
    <dgm:cxn modelId="{9AF127E2-25EC-4F3B-9549-6B538B6AEA06}" type="presOf" srcId="{0C42E3FC-81B3-4A38-B8F9-D9CF82706410}" destId="{447D3738-5C22-4F0C-B099-FD621299CBAC}" srcOrd="1" destOrd="0" presId="urn:microsoft.com/office/officeart/2005/8/layout/pyramid1"/>
    <dgm:cxn modelId="{EE9DA969-79D4-4373-9FC2-3B188B41C200}" type="presOf" srcId="{905B2301-609F-486F-8278-AAE3C355781A}" destId="{83931125-3D59-4A24-B575-E62117847931}" srcOrd="0" destOrd="0" presId="urn:microsoft.com/office/officeart/2005/8/layout/pyramid1"/>
    <dgm:cxn modelId="{D92F719E-53AA-43F8-8338-04689DA08FCC}" type="presOf" srcId="{0C3AF36E-6C16-42E9-BE5D-F6F58582991B}" destId="{3B0FB97D-99AA-4B50-B4A1-46952CEFD633}" srcOrd="0" destOrd="0" presId="urn:microsoft.com/office/officeart/2005/8/layout/pyramid1"/>
    <dgm:cxn modelId="{0055F92A-474C-4A86-AA30-E910B64327EA}" type="presOf" srcId="{0C42E3FC-81B3-4A38-B8F9-D9CF82706410}" destId="{2C869605-3D0B-4B20-A0B9-4A560A4D0BCD}" srcOrd="0" destOrd="0" presId="urn:microsoft.com/office/officeart/2005/8/layout/pyramid1"/>
    <dgm:cxn modelId="{6E9A8360-C492-4E25-9AAC-07B8EF3EE03A}" type="presParOf" srcId="{690EF402-FC36-4C31-A90D-0A9E467D8A33}" destId="{138CEDD9-D8BD-4DAF-9851-8C9F30A64A99}" srcOrd="0" destOrd="0" presId="urn:microsoft.com/office/officeart/2005/8/layout/pyramid1"/>
    <dgm:cxn modelId="{996DEFA1-FD65-4CEF-A530-F45A8D9664E3}" type="presParOf" srcId="{138CEDD9-D8BD-4DAF-9851-8C9F30A64A99}" destId="{6D3C53F0-0F66-4AB1-B903-3F4D6E099D5C}" srcOrd="0" destOrd="0" presId="urn:microsoft.com/office/officeart/2005/8/layout/pyramid1"/>
    <dgm:cxn modelId="{26C40FC7-F8D0-43E0-9056-5D4936055371}" type="presParOf" srcId="{138CEDD9-D8BD-4DAF-9851-8C9F30A64A99}" destId="{94076A82-6C7E-4C32-914E-A88F601A623F}" srcOrd="1" destOrd="0" presId="urn:microsoft.com/office/officeart/2005/8/layout/pyramid1"/>
    <dgm:cxn modelId="{3E7AAE51-A8EC-4C7C-BA64-E8762E6E492E}" type="presParOf" srcId="{690EF402-FC36-4C31-A90D-0A9E467D8A33}" destId="{45196DC2-B2DD-4038-8DD6-5378D49C5EF0}" srcOrd="1" destOrd="0" presId="urn:microsoft.com/office/officeart/2005/8/layout/pyramid1"/>
    <dgm:cxn modelId="{C29DA14F-B8DC-4CA0-A9D1-9F75C6AF1237}" type="presParOf" srcId="{45196DC2-B2DD-4038-8DD6-5378D49C5EF0}" destId="{2C869605-3D0B-4B20-A0B9-4A560A4D0BCD}" srcOrd="0" destOrd="0" presId="urn:microsoft.com/office/officeart/2005/8/layout/pyramid1"/>
    <dgm:cxn modelId="{B836438A-9FC4-44B5-AB08-A5E096D7AC15}" type="presParOf" srcId="{45196DC2-B2DD-4038-8DD6-5378D49C5EF0}" destId="{447D3738-5C22-4F0C-B099-FD621299CBAC}" srcOrd="1" destOrd="0" presId="urn:microsoft.com/office/officeart/2005/8/layout/pyramid1"/>
    <dgm:cxn modelId="{4FBD285C-3E20-45B8-928F-FC702E52EBBF}" type="presParOf" srcId="{690EF402-FC36-4C31-A90D-0A9E467D8A33}" destId="{CEAB2315-1DF8-4900-A281-DADFE5EF5555}" srcOrd="2" destOrd="0" presId="urn:microsoft.com/office/officeart/2005/8/layout/pyramid1"/>
    <dgm:cxn modelId="{619F97DB-FE35-4649-B4FE-C313C270F208}" type="presParOf" srcId="{CEAB2315-1DF8-4900-A281-DADFE5EF5555}" destId="{87FA40EE-4D26-4D99-A20E-8B7079903C79}" srcOrd="0" destOrd="0" presId="urn:microsoft.com/office/officeart/2005/8/layout/pyramid1"/>
    <dgm:cxn modelId="{E1D39D9B-4CEF-4DAF-BDBB-0A904AC714D1}" type="presParOf" srcId="{CEAB2315-1DF8-4900-A281-DADFE5EF5555}" destId="{69E3C9CD-0162-4C3F-A78A-72F5D6940594}" srcOrd="1" destOrd="0" presId="urn:microsoft.com/office/officeart/2005/8/layout/pyramid1"/>
    <dgm:cxn modelId="{2FB942A8-5380-4D58-AF4E-E09696EAC7A2}" type="presParOf" srcId="{690EF402-FC36-4C31-A90D-0A9E467D8A33}" destId="{8C96DC2B-B6E0-49DD-8F43-75FC4A1CEDFA}" srcOrd="3" destOrd="0" presId="urn:microsoft.com/office/officeart/2005/8/layout/pyramid1"/>
    <dgm:cxn modelId="{EF79C214-5A0B-4B4B-827A-8891CEE32799}" type="presParOf" srcId="{8C96DC2B-B6E0-49DD-8F43-75FC4A1CEDFA}" destId="{BA1D8077-B9B8-4ADB-A17E-92708CA612BF}" srcOrd="0" destOrd="0" presId="urn:microsoft.com/office/officeart/2005/8/layout/pyramid1"/>
    <dgm:cxn modelId="{34187CF8-364F-4156-8309-CDA7DD4C0E70}" type="presParOf" srcId="{8C96DC2B-B6E0-49DD-8F43-75FC4A1CEDFA}" destId="{5BAFF39F-D8CE-4132-86CB-06C77AEAC27B}" srcOrd="1" destOrd="0" presId="urn:microsoft.com/office/officeart/2005/8/layout/pyramid1"/>
    <dgm:cxn modelId="{C6149854-A2E9-43E9-979E-B00D75DA2B9A}" type="presParOf" srcId="{690EF402-FC36-4C31-A90D-0A9E467D8A33}" destId="{C5B862D6-059A-403E-945A-E37BEB48D346}" srcOrd="4" destOrd="0" presId="urn:microsoft.com/office/officeart/2005/8/layout/pyramid1"/>
    <dgm:cxn modelId="{7E3FAA88-1F01-4485-9453-714CBD4705A1}" type="presParOf" srcId="{C5B862D6-059A-403E-945A-E37BEB48D346}" destId="{9AA54046-AD27-4D44-8A6A-702C7747B234}" srcOrd="0" destOrd="0" presId="urn:microsoft.com/office/officeart/2005/8/layout/pyramid1"/>
    <dgm:cxn modelId="{BB916A86-504B-44B0-B6F6-7A5FBF711E7D}" type="presParOf" srcId="{C5B862D6-059A-403E-945A-E37BEB48D346}" destId="{B2CC0A36-3BF4-4513-BFB7-8D2C263424FD}" srcOrd="1" destOrd="0" presId="urn:microsoft.com/office/officeart/2005/8/layout/pyramid1"/>
    <dgm:cxn modelId="{F4985123-14C9-4135-83B2-C41268C2F28D}" type="presParOf" srcId="{690EF402-FC36-4C31-A90D-0A9E467D8A33}" destId="{354F3244-7F5C-4257-AAEE-FFF0825E674F}" srcOrd="5" destOrd="0" presId="urn:microsoft.com/office/officeart/2005/8/layout/pyramid1"/>
    <dgm:cxn modelId="{C1CBD729-3CF9-4A12-A252-24C7DC46B447}" type="presParOf" srcId="{354F3244-7F5C-4257-AAEE-FFF0825E674F}" destId="{3B0FB97D-99AA-4B50-B4A1-46952CEFD633}" srcOrd="0" destOrd="0" presId="urn:microsoft.com/office/officeart/2005/8/layout/pyramid1"/>
    <dgm:cxn modelId="{7847BDAD-0171-4A11-985D-87D1F0AF6A1C}" type="presParOf" srcId="{354F3244-7F5C-4257-AAEE-FFF0825E674F}" destId="{F8BF9EE1-45B9-4395-BBF2-07046B7E9009}" srcOrd="1" destOrd="0" presId="urn:microsoft.com/office/officeart/2005/8/layout/pyramid1"/>
    <dgm:cxn modelId="{E556999B-B321-4E3E-84B6-61486ACEFCA2}" type="presParOf" srcId="{690EF402-FC36-4C31-A90D-0A9E467D8A33}" destId="{0C398839-C16C-46E3-9F0E-55C2B3FA9642}" srcOrd="6" destOrd="0" presId="urn:microsoft.com/office/officeart/2005/8/layout/pyramid1"/>
    <dgm:cxn modelId="{F3C5F199-46E6-4849-B062-4961F888B6ED}" type="presParOf" srcId="{0C398839-C16C-46E3-9F0E-55C2B3FA9642}" destId="{83931125-3D59-4A24-B575-E62117847931}" srcOrd="0" destOrd="0" presId="urn:microsoft.com/office/officeart/2005/8/layout/pyramid1"/>
    <dgm:cxn modelId="{552EADA7-DD7A-4983-8066-E7D0875A2C36}" type="presParOf" srcId="{0C398839-C16C-46E3-9F0E-55C2B3FA9642}" destId="{DEE67345-D242-4715-A81D-7D6081E833FD}" srcOrd="1" destOrd="0" presId="urn:microsoft.com/office/officeart/2005/8/layout/pyramid1"/>
    <dgm:cxn modelId="{5E5677A8-828B-48FB-895A-D1FC3DDF70F7}" type="presParOf" srcId="{690EF402-FC36-4C31-A90D-0A9E467D8A33}" destId="{5EF57772-D41A-4DAA-B575-5A11B52549C6}" srcOrd="7" destOrd="0" presId="urn:microsoft.com/office/officeart/2005/8/layout/pyramid1"/>
    <dgm:cxn modelId="{E6E6D32C-6A64-4ED9-88DC-674A6A2F6C86}" type="presParOf" srcId="{5EF57772-D41A-4DAA-B575-5A11B52549C6}" destId="{78F2ABF1-510A-4648-A693-CE06D492C1D0}" srcOrd="0" destOrd="0" presId="urn:microsoft.com/office/officeart/2005/8/layout/pyramid1"/>
    <dgm:cxn modelId="{529B57D7-8798-4CE5-9B5F-6436DEADA687}" type="presParOf" srcId="{5EF57772-D41A-4DAA-B575-5A11B52549C6}" destId="{E2134923-BDB6-4CF8-BA37-FCE02D3BFE2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0C856-C58E-47F4-B2E6-1FABDC78EE16}" type="doc">
      <dgm:prSet loTypeId="urn:microsoft.com/office/officeart/2005/8/layout/orgChart1" loCatId="hierarchy" qsTypeId="urn:microsoft.com/office/officeart/2005/8/quickstyle/simple1#2" qsCatId="simple" csTypeId="urn:microsoft.com/office/officeart/2005/8/colors/accent1_2#2" csCatId="accent1"/>
      <dgm:spPr/>
    </dgm:pt>
    <dgm:pt modelId="{B0FBE45E-2FA0-4B87-A1B6-E60B2192827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Eligibility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(two part standard)</a:t>
          </a:r>
        </a:p>
      </dgm:t>
    </dgm:pt>
    <dgm:pt modelId="{0FC9CC5C-D467-48C5-9297-13E81C4F947C}" type="parTrans" cxnId="{DD33E955-A456-462B-AAA2-27C8ED09EDEB}">
      <dgm:prSet/>
      <dgm:spPr/>
      <dgm:t>
        <a:bodyPr/>
        <a:lstStyle/>
        <a:p>
          <a:endParaRPr lang="en-US"/>
        </a:p>
      </dgm:t>
    </dgm:pt>
    <dgm:pt modelId="{25775067-0E55-46A6-854C-D72B39B304EF}" type="sibTrans" cxnId="{DD33E955-A456-462B-AAA2-27C8ED09EDEB}">
      <dgm:prSet/>
      <dgm:spPr/>
      <dgm:t>
        <a:bodyPr/>
        <a:lstStyle/>
        <a:p>
          <a:endParaRPr lang="en-US"/>
        </a:p>
      </dgm:t>
    </dgm:pt>
    <dgm:pt modelId="{9A67ADE9-2DF5-4A66-A54F-A7FC1405D2E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Meets a disabling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category; AND</a:t>
          </a:r>
        </a:p>
      </dgm:t>
    </dgm:pt>
    <dgm:pt modelId="{384F3DD4-AC2B-4BA9-9A97-75CB43D5183C}" type="parTrans" cxnId="{F33F7DFB-9F01-4808-9C21-77A2EE3F5B1D}">
      <dgm:prSet/>
      <dgm:spPr/>
      <dgm:t>
        <a:bodyPr/>
        <a:lstStyle/>
        <a:p>
          <a:endParaRPr lang="en-US"/>
        </a:p>
      </dgm:t>
    </dgm:pt>
    <dgm:pt modelId="{2FF6D992-5530-4FBD-9E55-79FFE7A1488E}" type="sibTrans" cxnId="{F33F7DFB-9F01-4808-9C21-77A2EE3F5B1D}">
      <dgm:prSet/>
      <dgm:spPr/>
      <dgm:t>
        <a:bodyPr/>
        <a:lstStyle/>
        <a:p>
          <a:endParaRPr lang="en-US"/>
        </a:p>
      </dgm:t>
    </dgm:pt>
    <dgm:pt modelId="{FB2FB3A2-F5AD-40B5-8ADA-82BA49F08DC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Displays need 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services</a:t>
          </a:r>
        </a:p>
      </dgm:t>
    </dgm:pt>
    <dgm:pt modelId="{9445C592-B67B-45B8-BFDE-39441CFFD60D}" type="parTrans" cxnId="{22896C26-1263-4DD7-AF87-FE02FC8C546E}">
      <dgm:prSet/>
      <dgm:spPr/>
      <dgm:t>
        <a:bodyPr/>
        <a:lstStyle/>
        <a:p>
          <a:endParaRPr lang="en-US"/>
        </a:p>
      </dgm:t>
    </dgm:pt>
    <dgm:pt modelId="{2E84B1A6-090C-4A02-90E8-B87B90335AC3}" type="sibTrans" cxnId="{22896C26-1263-4DD7-AF87-FE02FC8C546E}">
      <dgm:prSet/>
      <dgm:spPr/>
      <dgm:t>
        <a:bodyPr/>
        <a:lstStyle/>
        <a:p>
          <a:endParaRPr lang="en-US"/>
        </a:p>
      </dgm:t>
    </dgm:pt>
    <dgm:pt modelId="{BD49E1A1-3D82-4D64-8D52-6B91D8C2FC3C}" type="pres">
      <dgm:prSet presAssocID="{3AE0C856-C58E-47F4-B2E6-1FABDC78EE16}" presName="hierChild1" presStyleCnt="0">
        <dgm:presLayoutVars>
          <dgm:orgChart val="1"/>
          <dgm:chPref val="1"/>
          <dgm:dir/>
          <dgm:animOne val="branch"/>
          <dgm:animLvl val="lvl"/>
          <dgm:resizeHandles/>
        </dgm:presLayoutVars>
      </dgm:prSet>
      <dgm:spPr/>
    </dgm:pt>
    <dgm:pt modelId="{54102FF8-0770-4DC7-AA97-C7DC16BA06A0}" type="pres">
      <dgm:prSet presAssocID="{B0FBE45E-2FA0-4B87-A1B6-E60B21928272}" presName="hierRoot1" presStyleCnt="0">
        <dgm:presLayoutVars>
          <dgm:hierBranch/>
        </dgm:presLayoutVars>
      </dgm:prSet>
      <dgm:spPr/>
    </dgm:pt>
    <dgm:pt modelId="{8D330EE2-3A33-4523-BDCB-8FA1F2014390}" type="pres">
      <dgm:prSet presAssocID="{B0FBE45E-2FA0-4B87-A1B6-E60B21928272}" presName="rootComposite1" presStyleCnt="0"/>
      <dgm:spPr/>
    </dgm:pt>
    <dgm:pt modelId="{7BEB5AD7-48D4-42ED-BB56-6D14D1E18444}" type="pres">
      <dgm:prSet presAssocID="{B0FBE45E-2FA0-4B87-A1B6-E60B21928272}" presName="rootText1" presStyleLbl="node0" presStyleIdx="0" presStyleCnt="1">
        <dgm:presLayoutVars>
          <dgm:chPref val="3"/>
        </dgm:presLayoutVars>
      </dgm:prSet>
      <dgm:spPr/>
      <dgm:t>
        <a:bodyPr/>
        <a:lstStyle/>
        <a:p>
          <a:endParaRPr lang="en-US"/>
        </a:p>
      </dgm:t>
    </dgm:pt>
    <dgm:pt modelId="{E84EAC4A-CF21-4561-97A5-BDC1EC0F27C8}" type="pres">
      <dgm:prSet presAssocID="{B0FBE45E-2FA0-4B87-A1B6-E60B21928272}" presName="rootConnector1" presStyleLbl="node1" presStyleIdx="0" presStyleCnt="0"/>
      <dgm:spPr/>
      <dgm:t>
        <a:bodyPr/>
        <a:lstStyle/>
        <a:p>
          <a:endParaRPr lang="en-US"/>
        </a:p>
      </dgm:t>
    </dgm:pt>
    <dgm:pt modelId="{9BC9AC3D-A3E7-49DE-AF2C-42D5D8B861BC}" type="pres">
      <dgm:prSet presAssocID="{B0FBE45E-2FA0-4B87-A1B6-E60B21928272}" presName="hierChild2" presStyleCnt="0"/>
      <dgm:spPr/>
    </dgm:pt>
    <dgm:pt modelId="{C721B343-BA7F-4475-A123-DAD35FE00538}" type="pres">
      <dgm:prSet presAssocID="{384F3DD4-AC2B-4BA9-9A97-75CB43D5183C}" presName="Name35" presStyleLbl="parChTrans1D2" presStyleIdx="0" presStyleCnt="2"/>
      <dgm:spPr/>
      <dgm:t>
        <a:bodyPr/>
        <a:lstStyle/>
        <a:p>
          <a:endParaRPr lang="en-US"/>
        </a:p>
      </dgm:t>
    </dgm:pt>
    <dgm:pt modelId="{56C8C681-BEE0-4B3B-9535-C4186D49813A}" type="pres">
      <dgm:prSet presAssocID="{9A67ADE9-2DF5-4A66-A54F-A7FC1405D2EB}" presName="hierRoot2" presStyleCnt="0">
        <dgm:presLayoutVars>
          <dgm:hierBranch/>
        </dgm:presLayoutVars>
      </dgm:prSet>
      <dgm:spPr/>
    </dgm:pt>
    <dgm:pt modelId="{20A90887-B36E-4CA3-B635-6E84CA4645F0}" type="pres">
      <dgm:prSet presAssocID="{9A67ADE9-2DF5-4A66-A54F-A7FC1405D2EB}" presName="rootComposite" presStyleCnt="0"/>
      <dgm:spPr/>
    </dgm:pt>
    <dgm:pt modelId="{2ACE8104-0C7B-4225-9CF6-CD69148802A5}" type="pres">
      <dgm:prSet presAssocID="{9A67ADE9-2DF5-4A66-A54F-A7FC1405D2EB}" presName="rootText" presStyleLbl="node2" presStyleIdx="0" presStyleCnt="2">
        <dgm:presLayoutVars>
          <dgm:chPref val="3"/>
        </dgm:presLayoutVars>
      </dgm:prSet>
      <dgm:spPr/>
      <dgm:t>
        <a:bodyPr/>
        <a:lstStyle/>
        <a:p>
          <a:endParaRPr lang="en-US"/>
        </a:p>
      </dgm:t>
    </dgm:pt>
    <dgm:pt modelId="{FDFF8BA9-360B-44EB-9A5E-E5D4A6A278DF}" type="pres">
      <dgm:prSet presAssocID="{9A67ADE9-2DF5-4A66-A54F-A7FC1405D2EB}" presName="rootConnector" presStyleLbl="node2" presStyleIdx="0" presStyleCnt="2"/>
      <dgm:spPr/>
      <dgm:t>
        <a:bodyPr/>
        <a:lstStyle/>
        <a:p>
          <a:endParaRPr lang="en-US"/>
        </a:p>
      </dgm:t>
    </dgm:pt>
    <dgm:pt modelId="{64A04659-5DE3-4FA2-B6D7-50648F896B88}" type="pres">
      <dgm:prSet presAssocID="{9A67ADE9-2DF5-4A66-A54F-A7FC1405D2EB}" presName="hierChild4" presStyleCnt="0"/>
      <dgm:spPr/>
    </dgm:pt>
    <dgm:pt modelId="{856B6685-AC45-40E1-9F4A-253B8F9A3D27}" type="pres">
      <dgm:prSet presAssocID="{9A67ADE9-2DF5-4A66-A54F-A7FC1405D2EB}" presName="hierChild5" presStyleCnt="0"/>
      <dgm:spPr/>
    </dgm:pt>
    <dgm:pt modelId="{CDF3C277-E4D6-442F-8A18-7F3749D13619}" type="pres">
      <dgm:prSet presAssocID="{9445C592-B67B-45B8-BFDE-39441CFFD60D}" presName="Name35" presStyleLbl="parChTrans1D2" presStyleIdx="1" presStyleCnt="2"/>
      <dgm:spPr/>
      <dgm:t>
        <a:bodyPr/>
        <a:lstStyle/>
        <a:p>
          <a:endParaRPr lang="en-US"/>
        </a:p>
      </dgm:t>
    </dgm:pt>
    <dgm:pt modelId="{89E7F1C8-8C84-4F56-9A39-EB583C9EB307}" type="pres">
      <dgm:prSet presAssocID="{FB2FB3A2-F5AD-40B5-8ADA-82BA49F08DCB}" presName="hierRoot2" presStyleCnt="0">
        <dgm:presLayoutVars>
          <dgm:hierBranch/>
        </dgm:presLayoutVars>
      </dgm:prSet>
      <dgm:spPr/>
    </dgm:pt>
    <dgm:pt modelId="{2483802B-9FC8-47CA-BFFD-936681B70866}" type="pres">
      <dgm:prSet presAssocID="{FB2FB3A2-F5AD-40B5-8ADA-82BA49F08DCB}" presName="rootComposite" presStyleCnt="0"/>
      <dgm:spPr/>
    </dgm:pt>
    <dgm:pt modelId="{2E23F93D-E21C-4F9B-ADC6-24C7E924F60D}" type="pres">
      <dgm:prSet presAssocID="{FB2FB3A2-F5AD-40B5-8ADA-82BA49F08DCB}" presName="rootText" presStyleLbl="node2" presStyleIdx="1" presStyleCnt="2">
        <dgm:presLayoutVars>
          <dgm:chPref val="3"/>
        </dgm:presLayoutVars>
      </dgm:prSet>
      <dgm:spPr/>
      <dgm:t>
        <a:bodyPr/>
        <a:lstStyle/>
        <a:p>
          <a:endParaRPr lang="en-US"/>
        </a:p>
      </dgm:t>
    </dgm:pt>
    <dgm:pt modelId="{3F2B7F9F-F142-4EEB-A379-69938D59339E}" type="pres">
      <dgm:prSet presAssocID="{FB2FB3A2-F5AD-40B5-8ADA-82BA49F08DCB}" presName="rootConnector" presStyleLbl="node2" presStyleIdx="1" presStyleCnt="2"/>
      <dgm:spPr/>
      <dgm:t>
        <a:bodyPr/>
        <a:lstStyle/>
        <a:p>
          <a:endParaRPr lang="en-US"/>
        </a:p>
      </dgm:t>
    </dgm:pt>
    <dgm:pt modelId="{84325C26-80AA-4D6D-A405-B60F454CBF40}" type="pres">
      <dgm:prSet presAssocID="{FB2FB3A2-F5AD-40B5-8ADA-82BA49F08DCB}" presName="hierChild4" presStyleCnt="0"/>
      <dgm:spPr/>
    </dgm:pt>
    <dgm:pt modelId="{81C34644-D5C7-4BD4-9D25-3E58E04EE4BA}" type="pres">
      <dgm:prSet presAssocID="{FB2FB3A2-F5AD-40B5-8ADA-82BA49F08DCB}" presName="hierChild5" presStyleCnt="0"/>
      <dgm:spPr/>
    </dgm:pt>
    <dgm:pt modelId="{F07D64E6-5A27-4489-BADE-8D1B7E63DD49}" type="pres">
      <dgm:prSet presAssocID="{B0FBE45E-2FA0-4B87-A1B6-E60B21928272}" presName="hierChild3" presStyleCnt="0"/>
      <dgm:spPr/>
    </dgm:pt>
  </dgm:ptLst>
  <dgm:cxnLst>
    <dgm:cxn modelId="{4D368C79-4CB3-4CD5-8CB2-3881038A6B9B}" type="presOf" srcId="{9445C592-B67B-45B8-BFDE-39441CFFD60D}" destId="{CDF3C277-E4D6-442F-8A18-7F3749D13619}" srcOrd="0" destOrd="0" presId="urn:microsoft.com/office/officeart/2005/8/layout/orgChart1"/>
    <dgm:cxn modelId="{5532E022-E899-4B46-9F07-2186365BFED9}" type="presOf" srcId="{9A67ADE9-2DF5-4A66-A54F-A7FC1405D2EB}" destId="{FDFF8BA9-360B-44EB-9A5E-E5D4A6A278DF}" srcOrd="1" destOrd="0" presId="urn:microsoft.com/office/officeart/2005/8/layout/orgChart1"/>
    <dgm:cxn modelId="{C5891F45-FA30-47BC-B02B-E3A21CCD9E53}" type="presOf" srcId="{B0FBE45E-2FA0-4B87-A1B6-E60B21928272}" destId="{E84EAC4A-CF21-4561-97A5-BDC1EC0F27C8}" srcOrd="1" destOrd="0" presId="urn:microsoft.com/office/officeart/2005/8/layout/orgChart1"/>
    <dgm:cxn modelId="{22896C26-1263-4DD7-AF87-FE02FC8C546E}" srcId="{B0FBE45E-2FA0-4B87-A1B6-E60B21928272}" destId="{FB2FB3A2-F5AD-40B5-8ADA-82BA49F08DCB}" srcOrd="1" destOrd="0" parTransId="{9445C592-B67B-45B8-BFDE-39441CFFD60D}" sibTransId="{2E84B1A6-090C-4A02-90E8-B87B90335AC3}"/>
    <dgm:cxn modelId="{01A713A6-0780-4FB4-A5D1-BBA9DE940673}" type="presOf" srcId="{9A67ADE9-2DF5-4A66-A54F-A7FC1405D2EB}" destId="{2ACE8104-0C7B-4225-9CF6-CD69148802A5}" srcOrd="0" destOrd="0" presId="urn:microsoft.com/office/officeart/2005/8/layout/orgChart1"/>
    <dgm:cxn modelId="{7D8C3382-D355-417E-A7BC-8B6DB419DA45}" type="presOf" srcId="{B0FBE45E-2FA0-4B87-A1B6-E60B21928272}" destId="{7BEB5AD7-48D4-42ED-BB56-6D14D1E18444}" srcOrd="0" destOrd="0" presId="urn:microsoft.com/office/officeart/2005/8/layout/orgChart1"/>
    <dgm:cxn modelId="{9B68AD72-621D-4B62-9E4C-AB74F6960802}" type="presOf" srcId="{3AE0C856-C58E-47F4-B2E6-1FABDC78EE16}" destId="{BD49E1A1-3D82-4D64-8D52-6B91D8C2FC3C}" srcOrd="0" destOrd="0" presId="urn:microsoft.com/office/officeart/2005/8/layout/orgChart1"/>
    <dgm:cxn modelId="{F33F7DFB-9F01-4808-9C21-77A2EE3F5B1D}" srcId="{B0FBE45E-2FA0-4B87-A1B6-E60B21928272}" destId="{9A67ADE9-2DF5-4A66-A54F-A7FC1405D2EB}" srcOrd="0" destOrd="0" parTransId="{384F3DD4-AC2B-4BA9-9A97-75CB43D5183C}" sibTransId="{2FF6D992-5530-4FBD-9E55-79FFE7A1488E}"/>
    <dgm:cxn modelId="{7B62B627-60B2-424A-8677-828B60582787}" type="presOf" srcId="{384F3DD4-AC2B-4BA9-9A97-75CB43D5183C}" destId="{C721B343-BA7F-4475-A123-DAD35FE00538}" srcOrd="0" destOrd="0" presId="urn:microsoft.com/office/officeart/2005/8/layout/orgChart1"/>
    <dgm:cxn modelId="{DD33E955-A456-462B-AAA2-27C8ED09EDEB}" srcId="{3AE0C856-C58E-47F4-B2E6-1FABDC78EE16}" destId="{B0FBE45E-2FA0-4B87-A1B6-E60B21928272}" srcOrd="0" destOrd="0" parTransId="{0FC9CC5C-D467-48C5-9297-13E81C4F947C}" sibTransId="{25775067-0E55-46A6-854C-D72B39B304EF}"/>
    <dgm:cxn modelId="{5C5ACE8D-CEE3-4DBC-A416-C14083DE753B}" type="presOf" srcId="{FB2FB3A2-F5AD-40B5-8ADA-82BA49F08DCB}" destId="{3F2B7F9F-F142-4EEB-A379-69938D59339E}" srcOrd="1" destOrd="0" presId="urn:microsoft.com/office/officeart/2005/8/layout/orgChart1"/>
    <dgm:cxn modelId="{FA25B870-3FB1-43E2-A653-64FCD7DD9761}" type="presOf" srcId="{FB2FB3A2-F5AD-40B5-8ADA-82BA49F08DCB}" destId="{2E23F93D-E21C-4F9B-ADC6-24C7E924F60D}" srcOrd="0" destOrd="0" presId="urn:microsoft.com/office/officeart/2005/8/layout/orgChart1"/>
    <dgm:cxn modelId="{DCC76789-ED74-4B81-A52E-E3E6A44F27BC}" type="presParOf" srcId="{BD49E1A1-3D82-4D64-8D52-6B91D8C2FC3C}" destId="{54102FF8-0770-4DC7-AA97-C7DC16BA06A0}" srcOrd="0" destOrd="0" presId="urn:microsoft.com/office/officeart/2005/8/layout/orgChart1"/>
    <dgm:cxn modelId="{FD63E327-D519-4E99-BF3D-6CD5EA38D749}" type="presParOf" srcId="{54102FF8-0770-4DC7-AA97-C7DC16BA06A0}" destId="{8D330EE2-3A33-4523-BDCB-8FA1F2014390}" srcOrd="0" destOrd="0" presId="urn:microsoft.com/office/officeart/2005/8/layout/orgChart1"/>
    <dgm:cxn modelId="{3636D526-6563-40AA-9F95-A9606F87C877}" type="presParOf" srcId="{8D330EE2-3A33-4523-BDCB-8FA1F2014390}" destId="{7BEB5AD7-48D4-42ED-BB56-6D14D1E18444}" srcOrd="0" destOrd="0" presId="urn:microsoft.com/office/officeart/2005/8/layout/orgChart1"/>
    <dgm:cxn modelId="{22D24E58-3045-4FCA-BF61-32DB20BFE916}" type="presParOf" srcId="{8D330EE2-3A33-4523-BDCB-8FA1F2014390}" destId="{E84EAC4A-CF21-4561-97A5-BDC1EC0F27C8}" srcOrd="1" destOrd="0" presId="urn:microsoft.com/office/officeart/2005/8/layout/orgChart1"/>
    <dgm:cxn modelId="{AD7BF0E0-A290-4EFB-998E-0900D6506C63}" type="presParOf" srcId="{54102FF8-0770-4DC7-AA97-C7DC16BA06A0}" destId="{9BC9AC3D-A3E7-49DE-AF2C-42D5D8B861BC}" srcOrd="1" destOrd="0" presId="urn:microsoft.com/office/officeart/2005/8/layout/orgChart1"/>
    <dgm:cxn modelId="{6EA10E4A-A38B-4418-9AA1-13698B72ECA1}" type="presParOf" srcId="{9BC9AC3D-A3E7-49DE-AF2C-42D5D8B861BC}" destId="{C721B343-BA7F-4475-A123-DAD35FE00538}" srcOrd="0" destOrd="0" presId="urn:microsoft.com/office/officeart/2005/8/layout/orgChart1"/>
    <dgm:cxn modelId="{88BD26AA-8E03-436A-8331-EFE114BFEE4D}" type="presParOf" srcId="{9BC9AC3D-A3E7-49DE-AF2C-42D5D8B861BC}" destId="{56C8C681-BEE0-4B3B-9535-C4186D49813A}" srcOrd="1" destOrd="0" presId="urn:microsoft.com/office/officeart/2005/8/layout/orgChart1"/>
    <dgm:cxn modelId="{8C5A90C9-9C1F-4239-B940-6CB9E04FC686}" type="presParOf" srcId="{56C8C681-BEE0-4B3B-9535-C4186D49813A}" destId="{20A90887-B36E-4CA3-B635-6E84CA4645F0}" srcOrd="0" destOrd="0" presId="urn:microsoft.com/office/officeart/2005/8/layout/orgChart1"/>
    <dgm:cxn modelId="{FE781D30-32F8-4C8E-B2AE-6BA9F5C2C92E}" type="presParOf" srcId="{20A90887-B36E-4CA3-B635-6E84CA4645F0}" destId="{2ACE8104-0C7B-4225-9CF6-CD69148802A5}" srcOrd="0" destOrd="0" presId="urn:microsoft.com/office/officeart/2005/8/layout/orgChart1"/>
    <dgm:cxn modelId="{2C4CCCF9-12A2-4B98-A7A8-1F47B9A6B2BB}" type="presParOf" srcId="{20A90887-B36E-4CA3-B635-6E84CA4645F0}" destId="{FDFF8BA9-360B-44EB-9A5E-E5D4A6A278DF}" srcOrd="1" destOrd="0" presId="urn:microsoft.com/office/officeart/2005/8/layout/orgChart1"/>
    <dgm:cxn modelId="{373F3049-AF77-4682-A287-BD8013F339BF}" type="presParOf" srcId="{56C8C681-BEE0-4B3B-9535-C4186D49813A}" destId="{64A04659-5DE3-4FA2-B6D7-50648F896B88}" srcOrd="1" destOrd="0" presId="urn:microsoft.com/office/officeart/2005/8/layout/orgChart1"/>
    <dgm:cxn modelId="{8A506AE8-4D4F-4643-8BE9-577EEED4B2DF}" type="presParOf" srcId="{56C8C681-BEE0-4B3B-9535-C4186D49813A}" destId="{856B6685-AC45-40E1-9F4A-253B8F9A3D27}" srcOrd="2" destOrd="0" presId="urn:microsoft.com/office/officeart/2005/8/layout/orgChart1"/>
    <dgm:cxn modelId="{D21428F6-088C-4707-883B-9332669979B0}" type="presParOf" srcId="{9BC9AC3D-A3E7-49DE-AF2C-42D5D8B861BC}" destId="{CDF3C277-E4D6-442F-8A18-7F3749D13619}" srcOrd="2" destOrd="0" presId="urn:microsoft.com/office/officeart/2005/8/layout/orgChart1"/>
    <dgm:cxn modelId="{2DC075AA-EB44-4CE0-AB5A-165B31E5C318}" type="presParOf" srcId="{9BC9AC3D-A3E7-49DE-AF2C-42D5D8B861BC}" destId="{89E7F1C8-8C84-4F56-9A39-EB583C9EB307}" srcOrd="3" destOrd="0" presId="urn:microsoft.com/office/officeart/2005/8/layout/orgChart1"/>
    <dgm:cxn modelId="{659F1599-9491-4828-ACEA-015B7931A3A3}" type="presParOf" srcId="{89E7F1C8-8C84-4F56-9A39-EB583C9EB307}" destId="{2483802B-9FC8-47CA-BFFD-936681B70866}" srcOrd="0" destOrd="0" presId="urn:microsoft.com/office/officeart/2005/8/layout/orgChart1"/>
    <dgm:cxn modelId="{88C3D4EC-23E5-4590-87FF-867D9FC3F28F}" type="presParOf" srcId="{2483802B-9FC8-47CA-BFFD-936681B70866}" destId="{2E23F93D-E21C-4F9B-ADC6-24C7E924F60D}" srcOrd="0" destOrd="0" presId="urn:microsoft.com/office/officeart/2005/8/layout/orgChart1"/>
    <dgm:cxn modelId="{FDCD34E8-E59F-4F68-ACBA-2793047F89AC}" type="presParOf" srcId="{2483802B-9FC8-47CA-BFFD-936681B70866}" destId="{3F2B7F9F-F142-4EEB-A379-69938D59339E}" srcOrd="1" destOrd="0" presId="urn:microsoft.com/office/officeart/2005/8/layout/orgChart1"/>
    <dgm:cxn modelId="{FE4316A2-94CB-4E12-AC25-E4CD0EB3A2CE}" type="presParOf" srcId="{89E7F1C8-8C84-4F56-9A39-EB583C9EB307}" destId="{84325C26-80AA-4D6D-A405-B60F454CBF40}" srcOrd="1" destOrd="0" presId="urn:microsoft.com/office/officeart/2005/8/layout/orgChart1"/>
    <dgm:cxn modelId="{E2E75AC5-18BC-4CDC-83C2-171CEDA5A49A}" type="presParOf" srcId="{89E7F1C8-8C84-4F56-9A39-EB583C9EB307}" destId="{81C34644-D5C7-4BD4-9D25-3E58E04EE4BA}" srcOrd="2" destOrd="0" presId="urn:microsoft.com/office/officeart/2005/8/layout/orgChart1"/>
    <dgm:cxn modelId="{C5E8DB10-F4FD-4181-94E2-144F1E324931}" type="presParOf" srcId="{54102FF8-0770-4DC7-AA97-C7DC16BA06A0}" destId="{F07D64E6-5A27-4489-BADE-8D1B7E63DD4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panose="020B0604020202020204" pitchFamily="34" charset="0"/>
                <a:cs typeface="+mn-cs"/>
              </a:defRPr>
            </a:lvl1pPr>
          </a:lstStyle>
          <a:p>
            <a:pPr>
              <a:defRPr/>
            </a:pPr>
            <a:endParaRPr lang="en-US" altLang="en-US"/>
          </a:p>
        </p:txBody>
      </p:sp>
      <p:sp>
        <p:nvSpPr>
          <p:cNvPr id="1658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cs typeface="+mn-cs"/>
              </a:defRPr>
            </a:lvl1pPr>
          </a:lstStyle>
          <a:p>
            <a:pPr>
              <a:defRPr/>
            </a:pPr>
            <a:fld id="{F25C1A22-CA89-406F-BE7B-18AFF2A8D764}" type="datetime1">
              <a:rPr lang="en-US"/>
              <a:pPr>
                <a:defRPr/>
              </a:pPr>
              <a:t>10/11/2016</a:t>
            </a:fld>
            <a:endParaRPr lang="en-US"/>
          </a:p>
        </p:txBody>
      </p:sp>
      <p:sp>
        <p:nvSpPr>
          <p:cNvPr id="1658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panose="020B0604020202020204" pitchFamily="34" charset="0"/>
                <a:cs typeface="+mn-cs"/>
              </a:defRPr>
            </a:lvl1pPr>
          </a:lstStyle>
          <a:p>
            <a:pPr>
              <a:defRPr/>
            </a:pPr>
            <a:endParaRPr lang="en-US" altLang="en-US"/>
          </a:p>
        </p:txBody>
      </p:sp>
      <p:sp>
        <p:nvSpPr>
          <p:cNvPr id="1658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cs typeface="+mn-cs"/>
              </a:defRPr>
            </a:lvl1pPr>
          </a:lstStyle>
          <a:p>
            <a:pPr>
              <a:defRPr/>
            </a:pPr>
            <a:fld id="{24FE79E9-15F6-430A-81F4-204A1BDCB2F7}" type="slidenum">
              <a:rPr lang="en-US" altLang="en-US"/>
              <a:pPr>
                <a:defRPr/>
              </a:pPr>
              <a:t>‹#›</a:t>
            </a:fld>
            <a:endParaRPr lang="en-US" altLang="en-US"/>
          </a:p>
        </p:txBody>
      </p:sp>
    </p:spTree>
    <p:extLst>
      <p:ext uri="{BB962C8B-B14F-4D97-AF65-F5344CB8AC3E}">
        <p14:creationId xmlns:p14="http://schemas.microsoft.com/office/powerpoint/2010/main" val="11217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Calibri" panose="020F0502020204030204" pitchFamily="34" charset="0"/>
                <a:cs typeface="+mn-cs"/>
              </a:defRPr>
            </a:lvl1pPr>
          </a:lstStyle>
          <a:p>
            <a:pPr>
              <a:defRPr/>
            </a:pPr>
            <a:endParaRPr lang="en-US" alt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Calibri" pitchFamily="34" charset="0"/>
                <a:cs typeface="+mn-cs"/>
              </a:defRPr>
            </a:lvl1pPr>
          </a:lstStyle>
          <a:p>
            <a:pPr>
              <a:defRPr/>
            </a:pPr>
            <a:fld id="{21516E73-9BBD-468E-846F-9EC823C46659}" type="datetime1">
              <a:rPr lang="en-US"/>
              <a:pPr>
                <a:defRPr/>
              </a:pPr>
              <a:t>10/11/2016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Calibri" panose="020F0502020204030204" pitchFamily="34" charset="0"/>
                <a:cs typeface="+mn-cs"/>
              </a:defRPr>
            </a:lvl1pPr>
          </a:lstStyle>
          <a:p>
            <a:pPr>
              <a:defRPr/>
            </a:pPr>
            <a:endParaRPr lang="en-US" alt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anose="020F0502020204030204" pitchFamily="34" charset="0"/>
                <a:cs typeface="+mn-cs"/>
              </a:defRPr>
            </a:lvl1pPr>
          </a:lstStyle>
          <a:p>
            <a:pPr>
              <a:defRPr/>
            </a:pPr>
            <a:fld id="{9DDC8142-807F-4558-BD32-BB90689C0318}" type="slidenum">
              <a:rPr lang="en-US" altLang="en-US"/>
              <a:pPr>
                <a:defRPr/>
              </a:pPr>
              <a:t>‹#›</a:t>
            </a:fld>
            <a:endParaRPr lang="en-US" altLang="en-US"/>
          </a:p>
        </p:txBody>
      </p:sp>
    </p:spTree>
    <p:extLst>
      <p:ext uri="{BB962C8B-B14F-4D97-AF65-F5344CB8AC3E}">
        <p14:creationId xmlns:p14="http://schemas.microsoft.com/office/powerpoint/2010/main" val="1992502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rightslaw.com/law/caselaw/ussupct.rowley.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6"/>
          <p:cNvSpPr>
            <a:spLocks noGrp="1"/>
          </p:cNvSpPr>
          <p:nvPr>
            <p:ph type="sldNum" sz="quarter" idx="5"/>
          </p:nvPr>
        </p:nvSpPr>
        <p:spPr>
          <a:noFill/>
        </p:spPr>
        <p:txBody>
          <a:bodyPr/>
          <a:lstStyle/>
          <a:p>
            <a:fld id="{CEDB6FC8-81F1-465D-8F68-C898A4BFF2B9}" type="slidenum">
              <a:rPr lang="en-US" altLang="en-US" smtClean="0">
                <a:cs typeface="Arial" charset="0"/>
              </a:rPr>
              <a:pPr/>
              <a:t>1</a:t>
            </a:fld>
            <a:endParaRPr lang="en-US" altLang="en-US" smtClean="0">
              <a:cs typeface="Arial" charset="0"/>
            </a:endParaRPr>
          </a:p>
        </p:txBody>
      </p:sp>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a:noFill/>
          <a:ln/>
        </p:spPr>
        <p:txBody>
          <a:bodyPr/>
          <a:lstStyle/>
          <a:p>
            <a:pPr eaLnBrk="1" hangingPunct="1">
              <a:spcBef>
                <a:spcPct val="0"/>
              </a:spcBef>
            </a:pPr>
            <a:r>
              <a:rPr lang="en-US" altLang="en-US" smtClean="0"/>
              <a:t>Cover Page – we are still waiting on approval</a:t>
            </a:r>
          </a:p>
        </p:txBody>
      </p:sp>
      <p:sp>
        <p:nvSpPr>
          <p:cNvPr id="1946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0CC9AB7D-25DD-49E0-98B3-83CD4C354959}" type="slidenum">
              <a:rPr lang="en-US" altLang="en-US" sz="1200">
                <a:solidFill>
                  <a:srgbClr val="000000"/>
                </a:solidFill>
                <a:latin typeface="Calibri" pitchFamily="34" charset="0"/>
              </a:rPr>
              <a:pPr algn="r" defTabSz="931863"/>
              <a:t>1</a:t>
            </a:fld>
            <a:endParaRPr lang="en-US" altLang="en-US" sz="1200">
              <a:solidFill>
                <a:srgbClr val="000000"/>
              </a:solidFill>
              <a:latin typeface="Calibri" pitchFamily="34" charset="0"/>
            </a:endParaRPr>
          </a:p>
        </p:txBody>
      </p:sp>
    </p:spTree>
    <p:extLst>
      <p:ext uri="{BB962C8B-B14F-4D97-AF65-F5344CB8AC3E}">
        <p14:creationId xmlns:p14="http://schemas.microsoft.com/office/powerpoint/2010/main" val="401563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a:noFill/>
          <a:ln/>
        </p:spPr>
        <p:txBody>
          <a:bodyPr/>
          <a:lstStyle/>
          <a:p>
            <a:pPr>
              <a:lnSpc>
                <a:spcPct val="80000"/>
              </a:lnSpc>
            </a:pPr>
            <a:r>
              <a:rPr lang="en-US" sz="900" smtClean="0"/>
              <a:t>“Special education” is instruction specially designed to meet the unique needs of a child with a disability. (20 U.S.C. § 1401(29).)</a:t>
            </a:r>
          </a:p>
          <a:p>
            <a:pPr>
              <a:lnSpc>
                <a:spcPct val="80000"/>
              </a:lnSpc>
            </a:pPr>
            <a:endParaRPr lang="en-US" sz="900" smtClean="0"/>
          </a:p>
          <a:p>
            <a:pPr>
              <a:lnSpc>
                <a:spcPct val="80000"/>
              </a:lnSpc>
            </a:pPr>
            <a:r>
              <a:rPr lang="en-US" sz="900" smtClean="0"/>
              <a:t>California Ed Code is even more specific, essentially stating that special educatio</a:t>
            </a:r>
            <a:r>
              <a:rPr lang="en-US" altLang="en-US" sz="1100" smtClean="0">
                <a:solidFill>
                  <a:srgbClr val="FF0000"/>
                </a:solidFill>
              </a:rPr>
              <a:t>n means</a:t>
            </a:r>
            <a:r>
              <a:rPr lang="en-US" altLang="en-US" sz="1100" smtClean="0"/>
              <a:t> specially designed instruction, at no cost to the parent, to meet the unique needs of individuals with exceptional needs, including instruction conducted in the classroom, in the home, in hospitals and institutions, and other settings, and instruction in physical education. (Cal Ed. Code section 56031.)</a:t>
            </a:r>
          </a:p>
          <a:p>
            <a:pPr>
              <a:lnSpc>
                <a:spcPct val="80000"/>
              </a:lnSpc>
            </a:pPr>
            <a:endParaRPr lang="en-US" sz="1100" smtClean="0"/>
          </a:p>
          <a:p>
            <a:pPr>
              <a:lnSpc>
                <a:spcPct val="80000"/>
              </a:lnSpc>
            </a:pPr>
            <a:r>
              <a:rPr lang="en-US" sz="1100" smtClean="0"/>
              <a:t>See: Ed. Code Section </a:t>
            </a:r>
            <a:r>
              <a:rPr lang="en-US" sz="900" smtClean="0"/>
              <a:t>56031:</a:t>
            </a:r>
          </a:p>
          <a:p>
            <a:pPr>
              <a:lnSpc>
                <a:spcPct val="80000"/>
              </a:lnSpc>
            </a:pPr>
            <a:r>
              <a:rPr lang="en-US" sz="900" smtClean="0"/>
              <a:t> </a:t>
            </a:r>
          </a:p>
          <a:p>
            <a:pPr>
              <a:lnSpc>
                <a:spcPct val="80000"/>
              </a:lnSpc>
            </a:pPr>
            <a:r>
              <a:rPr lang="en-US" sz="900" smtClean="0"/>
              <a:t>(a) “Special education,” in accordance with Section 1401(29) of Title 20 of the United States Code, means specially designed instruction, at no cost to the parent, to meet the unique needs of individuals with exceptional needs, including instruction conducted in the classroom, in the home, in hospitals and institutions, and other settings, and instruction in physical education.</a:t>
            </a:r>
          </a:p>
          <a:p>
            <a:pPr>
              <a:lnSpc>
                <a:spcPct val="80000"/>
              </a:lnSpc>
            </a:pPr>
            <a:r>
              <a:rPr lang="en-US" sz="900" smtClean="0"/>
              <a:t>(b) In accordance with Section 300.39 of Title 34 of the Code of Federal Regulations, special education includes each of the following, if the services otherwise meet the requirements of subdivision (a):</a:t>
            </a:r>
          </a:p>
          <a:p>
            <a:pPr>
              <a:lnSpc>
                <a:spcPct val="80000"/>
              </a:lnSpc>
            </a:pPr>
            <a:r>
              <a:rPr lang="en-US" sz="900" smtClean="0"/>
              <a:t>(1) Speech-language pathology services, or any other designated instruction and service or related service, pursuant to Section 56363, if the service is considered special education rather than a designated instruction and service or related service under state standards.</a:t>
            </a:r>
          </a:p>
          <a:p>
            <a:pPr>
              <a:lnSpc>
                <a:spcPct val="80000"/>
              </a:lnSpc>
            </a:pPr>
            <a:r>
              <a:rPr lang="en-US" sz="900" smtClean="0"/>
              <a:t>(2) Travel training.</a:t>
            </a:r>
          </a:p>
          <a:p>
            <a:pPr>
              <a:lnSpc>
                <a:spcPct val="80000"/>
              </a:lnSpc>
            </a:pPr>
            <a:r>
              <a:rPr lang="en-US" sz="900" smtClean="0"/>
              <a:t>(3) Vocational education.</a:t>
            </a:r>
          </a:p>
          <a:p>
            <a:pPr>
              <a:lnSpc>
                <a:spcPct val="80000"/>
              </a:lnSpc>
            </a:pPr>
            <a:r>
              <a:rPr lang="en-US" sz="900" smtClean="0"/>
              <a:t>(c) Transition services for individuals with exceptional needs may be special education, in accordance with Section 300.43(b) of Title 34 of the Code of Federal Regulations, if provided as specially designed instruction, or a related service, if required to assist an individual with exceptional needs to benefit from special education.</a:t>
            </a:r>
          </a:p>
          <a:p>
            <a:pPr>
              <a:lnSpc>
                <a:spcPct val="80000"/>
              </a:lnSpc>
            </a:pPr>
            <a:r>
              <a:rPr lang="en-US" sz="900" smtClean="0"/>
              <a:t>(d) Individuals with exceptional needs shall be grouped for instructional purposes according to their instructional needs.</a:t>
            </a:r>
          </a:p>
          <a:p>
            <a:pPr>
              <a:lnSpc>
                <a:spcPct val="80000"/>
              </a:lnSpc>
            </a:pPr>
            <a:endParaRPr lang="en-US" sz="900" smtClean="0"/>
          </a:p>
          <a:p>
            <a:pPr>
              <a:lnSpc>
                <a:spcPct val="80000"/>
              </a:lnSpc>
            </a:pPr>
            <a:r>
              <a:rPr lang="en-US" sz="900" smtClean="0"/>
              <a:t>(Amended by Stats. 2007, Ch. 454, Sec. 6. Effective October 10, 2007.)</a:t>
            </a:r>
          </a:p>
        </p:txBody>
      </p:sp>
    </p:spTree>
    <p:extLst>
      <p:ext uri="{BB962C8B-B14F-4D97-AF65-F5344CB8AC3E}">
        <p14:creationId xmlns:p14="http://schemas.microsoft.com/office/powerpoint/2010/main" val="215676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a:noFill/>
          <a:ln/>
        </p:spPr>
        <p:txBody>
          <a:bodyPr/>
          <a:lstStyle/>
          <a:p>
            <a:pPr>
              <a:lnSpc>
                <a:spcPct val="80000"/>
              </a:lnSpc>
            </a:pPr>
            <a:r>
              <a:rPr lang="en-US" sz="1000" smtClean="0"/>
              <a:t>Rowley decision is arguably the most important case interpreting special education law and good to keep in mind throughout the presentation(s).</a:t>
            </a:r>
          </a:p>
          <a:p>
            <a:pPr>
              <a:lnSpc>
                <a:spcPct val="80000"/>
              </a:lnSpc>
            </a:pPr>
            <a:endParaRPr lang="en-US" sz="1000" smtClean="0"/>
          </a:p>
          <a:p>
            <a:pPr>
              <a:lnSpc>
                <a:spcPct val="80000"/>
              </a:lnSpc>
            </a:pPr>
            <a:r>
              <a:rPr lang="en-US" sz="1000" smtClean="0"/>
              <a:t>Ninth Circuit decisions interpreted Rowley to mean that the IDEA does not require districts to provide students with the best or optimal education or to ensure that students receive services to enable them to </a:t>
            </a:r>
            <a:r>
              <a:rPr lang="en-US" sz="1000" b="1" u="sng" smtClean="0"/>
              <a:t>maximize</a:t>
            </a:r>
            <a:r>
              <a:rPr lang="en-US" sz="1000" smtClean="0"/>
              <a:t> their potential.  (Also see: Lenn v. Portland Sch. Comm., 998 F.2d 1083 (1st Cir. 1993).)</a:t>
            </a:r>
          </a:p>
          <a:p>
            <a:pPr>
              <a:lnSpc>
                <a:spcPct val="80000"/>
              </a:lnSpc>
            </a:pPr>
            <a:endParaRPr lang="en-US" sz="1000" b="1" smtClean="0"/>
          </a:p>
          <a:p>
            <a:pPr>
              <a:lnSpc>
                <a:spcPct val="80000"/>
              </a:lnSpc>
            </a:pPr>
            <a:r>
              <a:rPr lang="en-US" sz="1000" smtClean="0"/>
              <a:t>Instead, district's are obligated only to offer services that provide students with </a:t>
            </a:r>
            <a:r>
              <a:rPr lang="en-US" sz="1000" b="1" smtClean="0"/>
              <a:t>"some educational benefit.“</a:t>
            </a:r>
            <a:r>
              <a:rPr lang="en-US" sz="1000" smtClean="0"/>
              <a:t>  Courts sometimes refer to this as the Cadillac versus Chevrolet argument, with the student entitled to a serviceable Chevrolet, not a Cadillac.  (Doe ex rel. Doe v. Bd. of Ed. of Tullahoma City Sch., 9 F.3d 455, 459-460 (6th Cir. 1993).)</a:t>
            </a:r>
          </a:p>
          <a:p>
            <a:pPr>
              <a:lnSpc>
                <a:spcPct val="80000"/>
              </a:lnSpc>
            </a:pPr>
            <a:endParaRPr lang="en-US" sz="1000" smtClean="0"/>
          </a:p>
          <a:p>
            <a:pPr>
              <a:lnSpc>
                <a:spcPct val="80000"/>
              </a:lnSpc>
            </a:pPr>
            <a:r>
              <a:rPr lang="en-US" sz="1000" smtClean="0"/>
              <a:t>Some courts further refined the "some educational benefit" standard to require students to achieve </a:t>
            </a:r>
            <a:r>
              <a:rPr lang="en-US" sz="1000" b="1" smtClean="0"/>
              <a:t>"meaningful benefit" or to make "meaningful progress"</a:t>
            </a:r>
            <a:r>
              <a:rPr lang="en-US" sz="1000" smtClean="0"/>
              <a:t> in the areas where the student's disability affects their education.  (Houston Indep. Sch. Dist. v. Bobby R., 200 F.3d 341, 347 (5th Cir. 2000); Ridgewood Bd. of Educ. v. N.E., 172 F.3d 238, 247 (3d Cir. 1999) (IDEA requires significant learning and meaningful benefit); M.C. ex rel. J.C. v. C. Regl. Sch. Dist., 81 F.3d 389 (3d Cir. 1996); Doe, 9 F.3d at 459; Roland M. v. Concord Sch. Comm., 910 F.2d 983, 991 (1st Cir. 1990) ("Congress indubitably desired effective results and demonstrable improvement" for the Act's beneficiaries); Hall v. Vance County Bd. of Educ., 774 F.2d 629, 636 (4th Cir. 1985).)  These courts held that while the IDEA does not require a district to maximize a student's potential, the student's potential and ability must be considered when determining whether he or she progressed and received educational benefit.</a:t>
            </a:r>
          </a:p>
          <a:p>
            <a:pPr>
              <a:lnSpc>
                <a:spcPct val="80000"/>
              </a:lnSpc>
            </a:pPr>
            <a:endParaRPr lang="en-US" sz="1000" smtClean="0"/>
          </a:p>
          <a:p>
            <a:pPr lvl="2">
              <a:lnSpc>
                <a:spcPct val="80000"/>
              </a:lnSpc>
              <a:buFontTx/>
              <a:buChar char="•"/>
            </a:pPr>
            <a:r>
              <a:rPr lang="en-US" sz="1000" b="1" smtClean="0"/>
              <a:t>“Meaningful educational benefit” - N.B. v. Hellgate Elementary Sch. Dist., 541 F.3d 1202, 1212-1213 (9th Cir. 2008)</a:t>
            </a:r>
          </a:p>
          <a:p>
            <a:pPr lvl="2">
              <a:lnSpc>
                <a:spcPct val="80000"/>
              </a:lnSpc>
              <a:buFontTx/>
              <a:buChar char="•"/>
            </a:pPr>
            <a:r>
              <a:rPr lang="en-US" sz="1000" b="1" smtClean="0"/>
              <a:t>“Some educational benefit” - K.M. v. Tustin Unified School District (9th Cir. 2013) 725 F.3d 1088</a:t>
            </a:r>
          </a:p>
          <a:p>
            <a:pPr>
              <a:lnSpc>
                <a:spcPct val="80000"/>
              </a:lnSpc>
            </a:pPr>
            <a:endParaRPr lang="en-US" sz="1000" smtClean="0"/>
          </a:p>
        </p:txBody>
      </p:sp>
    </p:spTree>
    <p:extLst>
      <p:ext uri="{BB962C8B-B14F-4D97-AF65-F5344CB8AC3E}">
        <p14:creationId xmlns:p14="http://schemas.microsoft.com/office/powerpoint/2010/main" val="1453320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a:spLocks noGrp="1"/>
          </p:cNvSpPr>
          <p:nvPr>
            <p:ph type="sldNum" sz="quarter" idx="5"/>
          </p:nvPr>
        </p:nvSpPr>
        <p:spPr>
          <a:noFill/>
        </p:spPr>
        <p:txBody>
          <a:bodyPr/>
          <a:lstStyle/>
          <a:p>
            <a:fld id="{2BCE51AD-17D1-4000-A031-2DE6144A0273}" type="slidenum">
              <a:rPr lang="en-US" altLang="en-US" smtClean="0">
                <a:cs typeface="Arial" charset="0"/>
              </a:rPr>
              <a:pPr/>
              <a:t>16</a:t>
            </a:fld>
            <a:endParaRPr lang="en-US" altLang="en-US" smtClean="0">
              <a:cs typeface="Arial" charset="0"/>
            </a:endParaRPr>
          </a:p>
        </p:txBody>
      </p:sp>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a:noFill/>
          <a:ln/>
        </p:spPr>
        <p:txBody>
          <a:bodyPr/>
          <a:lstStyle/>
          <a:p>
            <a:pPr>
              <a:lnSpc>
                <a:spcPct val="80000"/>
              </a:lnSpc>
            </a:pPr>
            <a:r>
              <a:rPr lang="en-US" altLang="en-US" sz="800" smtClean="0"/>
              <a:t>The qualifying areas of impairment set out in state eligibility regulations are:</a:t>
            </a:r>
          </a:p>
          <a:p>
            <a:pPr>
              <a:lnSpc>
                <a:spcPct val="80000"/>
              </a:lnSpc>
            </a:pPr>
            <a:endParaRPr lang="en-US" altLang="en-US" sz="800" smtClean="0"/>
          </a:p>
          <a:p>
            <a:pPr marL="742950" lvl="1" indent="-285750">
              <a:lnSpc>
                <a:spcPct val="80000"/>
              </a:lnSpc>
            </a:pPr>
            <a:r>
              <a:rPr lang="en-US" altLang="en-US" sz="800" smtClean="0"/>
              <a:t>(1) Hearing impaired;</a:t>
            </a:r>
          </a:p>
          <a:p>
            <a:pPr marL="742950" lvl="1" indent="-285750">
              <a:lnSpc>
                <a:spcPct val="80000"/>
              </a:lnSpc>
            </a:pPr>
            <a:r>
              <a:rPr lang="en-US" altLang="en-US" sz="800" smtClean="0"/>
              <a:t>(2) Both hearing and visually impaired;</a:t>
            </a:r>
          </a:p>
          <a:p>
            <a:pPr marL="742950" lvl="1" indent="-285750">
              <a:lnSpc>
                <a:spcPct val="80000"/>
              </a:lnSpc>
            </a:pPr>
            <a:r>
              <a:rPr lang="en-US" altLang="en-US" sz="800" smtClean="0"/>
              <a:t>(3) Speech or language impaired;</a:t>
            </a:r>
          </a:p>
          <a:p>
            <a:pPr marL="742950" lvl="1" indent="-285750">
              <a:lnSpc>
                <a:spcPct val="80000"/>
              </a:lnSpc>
            </a:pPr>
            <a:r>
              <a:rPr lang="en-US" altLang="en-US" sz="800" smtClean="0"/>
              <a:t>(4) Visually impaired;</a:t>
            </a:r>
          </a:p>
          <a:p>
            <a:pPr marL="742950" lvl="1" indent="-285750">
              <a:lnSpc>
                <a:spcPct val="80000"/>
              </a:lnSpc>
            </a:pPr>
            <a:r>
              <a:rPr lang="en-US" altLang="en-US" sz="800" smtClean="0"/>
              <a:t>(5) Severely orthopedically impaired;</a:t>
            </a:r>
          </a:p>
          <a:p>
            <a:pPr marL="742950" lvl="1" indent="-285750">
              <a:lnSpc>
                <a:spcPct val="80000"/>
              </a:lnSpc>
            </a:pPr>
            <a:r>
              <a:rPr lang="en-US" altLang="en-US" sz="800" smtClean="0"/>
              <a:t>(6) Impaired in strength, vitality, or alertness due to chronic or acute health problems (other health impaired);</a:t>
            </a:r>
          </a:p>
          <a:p>
            <a:pPr marL="742950" lvl="1" indent="-285750">
              <a:lnSpc>
                <a:spcPct val="80000"/>
              </a:lnSpc>
            </a:pPr>
            <a:r>
              <a:rPr lang="en-US" altLang="en-US" sz="800" smtClean="0"/>
              <a:t>(7) Exhibiting autistic-like behaviors;</a:t>
            </a:r>
          </a:p>
          <a:p>
            <a:pPr marL="742950" lvl="1" indent="-285750">
              <a:lnSpc>
                <a:spcPct val="80000"/>
              </a:lnSpc>
            </a:pPr>
            <a:r>
              <a:rPr lang="en-US" altLang="en-US" sz="800" smtClean="0"/>
              <a:t>(8) Mentally retarded;</a:t>
            </a:r>
          </a:p>
          <a:p>
            <a:pPr marL="742950" lvl="1" indent="-285750">
              <a:lnSpc>
                <a:spcPct val="80000"/>
              </a:lnSpc>
            </a:pPr>
            <a:r>
              <a:rPr lang="en-US" altLang="en-US" sz="800" smtClean="0"/>
              <a:t>(9) Seriously emotionally disturbed;</a:t>
            </a:r>
          </a:p>
          <a:p>
            <a:pPr marL="742950" lvl="1" indent="-285750">
              <a:lnSpc>
                <a:spcPct val="80000"/>
              </a:lnSpc>
            </a:pPr>
            <a:r>
              <a:rPr lang="en-US" altLang="en-US" sz="800" smtClean="0"/>
              <a:t>(10) Learning disabled;</a:t>
            </a:r>
          </a:p>
          <a:p>
            <a:pPr marL="742950" lvl="1" indent="-285750">
              <a:lnSpc>
                <a:spcPct val="80000"/>
              </a:lnSpc>
            </a:pPr>
            <a:r>
              <a:rPr lang="en-US" altLang="en-US" sz="800" smtClean="0"/>
              <a:t>(11) Multiple disabilities; and</a:t>
            </a:r>
          </a:p>
          <a:p>
            <a:pPr marL="742950" lvl="1" indent="-285750">
              <a:lnSpc>
                <a:spcPct val="80000"/>
              </a:lnSpc>
            </a:pPr>
            <a:r>
              <a:rPr lang="en-US" altLang="en-US" sz="800" smtClean="0"/>
              <a:t>(12) Traumatic brain injury.</a:t>
            </a:r>
          </a:p>
          <a:p>
            <a:pPr marL="742950" lvl="1" indent="-285750">
              <a:lnSpc>
                <a:spcPct val="80000"/>
              </a:lnSpc>
            </a:pPr>
            <a:endParaRPr lang="en-US" altLang="en-US" sz="800" smtClean="0"/>
          </a:p>
          <a:p>
            <a:pPr marL="742950" lvl="1" indent="-285750">
              <a:lnSpc>
                <a:spcPct val="80000"/>
              </a:lnSpc>
            </a:pPr>
            <a:r>
              <a:rPr lang="en-US" altLang="en-US" sz="800" smtClean="0"/>
              <a:t>[34 C.F.R. Sec. 300.8; 5 C.C.R. Sec. 3030.]</a:t>
            </a:r>
          </a:p>
          <a:p>
            <a:pPr marL="742950" lvl="1" indent="-285750">
              <a:lnSpc>
                <a:spcPct val="80000"/>
              </a:lnSpc>
            </a:pPr>
            <a:endParaRPr lang="en-US" altLang="en-US" sz="800" smtClean="0"/>
          </a:p>
          <a:p>
            <a:pPr marL="742950" lvl="1" indent="-285750">
              <a:lnSpc>
                <a:spcPct val="80000"/>
              </a:lnSpc>
            </a:pPr>
            <a:r>
              <a:rPr lang="en-US" altLang="en-US" sz="800" u="sng" smtClean="0"/>
              <a:t>CDE Issued the following notice regarding the 2014 changes to eligibility</a:t>
            </a:r>
            <a:r>
              <a:rPr lang="en-US" altLang="en-US" sz="800" smtClean="0"/>
              <a:t>:</a:t>
            </a:r>
          </a:p>
          <a:p>
            <a:pPr marL="742950" lvl="1" indent="-285750">
              <a:lnSpc>
                <a:spcPct val="80000"/>
              </a:lnSpc>
            </a:pPr>
            <a:endParaRPr lang="en-US" altLang="en-US" sz="800" smtClean="0"/>
          </a:p>
          <a:p>
            <a:pPr marL="742950" lvl="1" indent="-285750">
              <a:lnSpc>
                <a:spcPct val="80000"/>
              </a:lnSpc>
            </a:pPr>
            <a:r>
              <a:rPr lang="en-US" altLang="en-US" sz="800" smtClean="0"/>
              <a:t>On July 1, 2014, amendments to the California Code of Regulations, Title 5, sections 300–3088 will go into effect. These regulations are pertinent to the provision of special education for students with disabilities and can be found online at the Web site maintained by the California Office of Administrative Law at http://ccr.oal.ca.gov/.</a:t>
            </a:r>
          </a:p>
          <a:p>
            <a:pPr marL="742950" lvl="1" indent="-285750">
              <a:lnSpc>
                <a:spcPct val="80000"/>
              </a:lnSpc>
            </a:pPr>
            <a:endParaRPr lang="en-US" altLang="en-US" sz="800" smtClean="0"/>
          </a:p>
          <a:p>
            <a:pPr marL="742950" lvl="1" indent="-285750">
              <a:lnSpc>
                <a:spcPct val="80000"/>
              </a:lnSpc>
            </a:pPr>
            <a:r>
              <a:rPr lang="en-US" altLang="en-US" sz="800" smtClean="0"/>
              <a:t>Many of the regulations that govern the provision of special education in California have not been updated since the State Board of Education adopted substantive amendments in December 1987. Since those regulations became operative on April 20, 1988, there have been numerous changes to state statutes and federal statutes and regulations. The purpose of the recent rulemaking process was to update these regulations by bringing them into alignment with existing state statutes and federal requirements.</a:t>
            </a:r>
          </a:p>
          <a:p>
            <a:pPr marL="742950" lvl="1" indent="-285750">
              <a:lnSpc>
                <a:spcPct val="80000"/>
              </a:lnSpc>
            </a:pPr>
            <a:endParaRPr lang="en-US" altLang="en-US" sz="800" smtClean="0"/>
          </a:p>
          <a:p>
            <a:pPr marL="742950" lvl="1" indent="-285750">
              <a:lnSpc>
                <a:spcPct val="80000"/>
              </a:lnSpc>
            </a:pPr>
            <a:r>
              <a:rPr lang="en-US" altLang="en-US" sz="800" smtClean="0"/>
              <a:t>Specifically, the amendments sought to achieve the following purposes:</a:t>
            </a:r>
          </a:p>
          <a:p>
            <a:pPr marL="742950" lvl="1" indent="-285750">
              <a:lnSpc>
                <a:spcPct val="80000"/>
              </a:lnSpc>
            </a:pPr>
            <a:endParaRPr lang="en-US" altLang="en-US" sz="800" smtClean="0"/>
          </a:p>
          <a:p>
            <a:pPr marL="742950" lvl="1" indent="-285750">
              <a:lnSpc>
                <a:spcPct val="80000"/>
              </a:lnSpc>
              <a:buFontTx/>
              <a:buChar char="•"/>
            </a:pPr>
            <a:r>
              <a:rPr lang="en-US" altLang="en-US" sz="800" smtClean="0"/>
              <a:t>To repeal subdivisions that no longer have the force of law because of statutory changes.</a:t>
            </a:r>
          </a:p>
          <a:p>
            <a:pPr marL="742950" lvl="1" indent="-285750">
              <a:lnSpc>
                <a:spcPct val="80000"/>
              </a:lnSpc>
              <a:buFontTx/>
              <a:buChar char="•"/>
            </a:pPr>
            <a:endParaRPr lang="en-US" altLang="en-US" sz="800" smtClean="0"/>
          </a:p>
          <a:p>
            <a:pPr marL="742950" lvl="1" indent="-285750">
              <a:lnSpc>
                <a:spcPct val="80000"/>
              </a:lnSpc>
              <a:buFontTx/>
              <a:buChar char="•"/>
            </a:pPr>
            <a:r>
              <a:rPr lang="en-US" altLang="en-US" sz="800" smtClean="0"/>
              <a:t>To delete redundant references to criteria defined in statute or elsewhere in the regulations.</a:t>
            </a:r>
          </a:p>
          <a:p>
            <a:pPr marL="742950" lvl="1" indent="-285750">
              <a:lnSpc>
                <a:spcPct val="80000"/>
              </a:lnSpc>
              <a:buFontTx/>
              <a:buChar char="•"/>
            </a:pPr>
            <a:endParaRPr lang="en-US" altLang="en-US" sz="800" smtClean="0"/>
          </a:p>
          <a:p>
            <a:pPr marL="742950" lvl="1" indent="-285750">
              <a:lnSpc>
                <a:spcPct val="80000"/>
              </a:lnSpc>
              <a:buFontTx/>
              <a:buChar char="•"/>
            </a:pPr>
            <a:r>
              <a:rPr lang="en-US" altLang="en-US" sz="800" smtClean="0"/>
              <a:t>To update eligibility criteria to reflect federal requirements. </a:t>
            </a:r>
          </a:p>
          <a:p>
            <a:pPr marL="742950" lvl="1" indent="-285750">
              <a:lnSpc>
                <a:spcPct val="80000"/>
              </a:lnSpc>
              <a:buFontTx/>
              <a:buChar char="•"/>
            </a:pPr>
            <a:endParaRPr lang="en-US" altLang="en-US" sz="800" smtClean="0"/>
          </a:p>
          <a:p>
            <a:pPr marL="742950" lvl="1" indent="-285750">
              <a:lnSpc>
                <a:spcPct val="80000"/>
              </a:lnSpc>
              <a:buFontTx/>
              <a:buChar char="•"/>
            </a:pPr>
            <a:r>
              <a:rPr lang="en-US" altLang="en-US" sz="800" smtClean="0"/>
              <a:t>To align the eligibility criteria for infants and toddlers with exceptional needs to current law.</a:t>
            </a:r>
          </a:p>
          <a:p>
            <a:pPr marL="742950" lvl="1" indent="-285750">
              <a:lnSpc>
                <a:spcPct val="80000"/>
              </a:lnSpc>
              <a:buFontTx/>
              <a:buChar char="•"/>
            </a:pPr>
            <a:endParaRPr lang="en-US" altLang="en-US" sz="800" smtClean="0"/>
          </a:p>
          <a:p>
            <a:pPr marL="742950" lvl="1" indent="-285750">
              <a:lnSpc>
                <a:spcPct val="80000"/>
              </a:lnSpc>
              <a:buFontTx/>
              <a:buChar char="•"/>
            </a:pPr>
            <a:r>
              <a:rPr lang="en-US" altLang="en-US" sz="800" smtClean="0"/>
              <a:t>To update service provider requirements for all qualified providers, both for students in public schools and nonpublic schools and agencies.</a:t>
            </a:r>
          </a:p>
          <a:p>
            <a:pPr marL="742950" lvl="1" indent="-285750">
              <a:lnSpc>
                <a:spcPct val="80000"/>
              </a:lnSpc>
              <a:buFontTx/>
              <a:buChar char="•"/>
            </a:pPr>
            <a:endParaRPr lang="en-US" altLang="en-US" sz="800" smtClean="0"/>
          </a:p>
          <a:p>
            <a:pPr marL="742950" lvl="1" indent="-285750">
              <a:lnSpc>
                <a:spcPct val="80000"/>
              </a:lnSpc>
              <a:buFontTx/>
              <a:buChar char="•"/>
            </a:pPr>
            <a:r>
              <a:rPr lang="en-US" altLang="en-US" sz="800" smtClean="0"/>
              <a:t>To update language to promote consistency in the regulations (e.g., by replacing “local educational agency” with “LEA” and replacing “individualized education program” with “IEP”).</a:t>
            </a:r>
          </a:p>
          <a:p>
            <a:pPr marL="742950" lvl="1" indent="-285750">
              <a:lnSpc>
                <a:spcPct val="80000"/>
              </a:lnSpc>
              <a:buFontTx/>
              <a:buChar char="•"/>
            </a:pPr>
            <a:endParaRPr lang="en-US" altLang="en-US" smtClean="0"/>
          </a:p>
          <a:p>
            <a:pPr marL="742950" lvl="1" indent="-285750">
              <a:lnSpc>
                <a:spcPct val="80000"/>
              </a:lnSpc>
            </a:pPr>
            <a:endParaRPr lang="en-US" altLang="en-US" smtClean="0"/>
          </a:p>
          <a:p>
            <a:pPr marL="742950" lvl="1" indent="-285750">
              <a:lnSpc>
                <a:spcPct val="80000"/>
              </a:lnSpc>
            </a:pPr>
            <a:endParaRPr lang="en-US" altLang="en-US" smtClean="0"/>
          </a:p>
          <a:p>
            <a:pPr>
              <a:lnSpc>
                <a:spcPct val="80000"/>
              </a:lnSpc>
            </a:pPr>
            <a:endParaRPr lang="en-US" sz="800" smtClean="0"/>
          </a:p>
          <a:p>
            <a:pPr eaLnBrk="1" hangingPunct="1">
              <a:lnSpc>
                <a:spcPct val="80000"/>
              </a:lnSpc>
              <a:spcBef>
                <a:spcPct val="0"/>
              </a:spcBef>
            </a:pPr>
            <a:endParaRPr lang="en-US" altLang="en-US" sz="800" smtClean="0"/>
          </a:p>
        </p:txBody>
      </p:sp>
      <p:sp>
        <p:nvSpPr>
          <p:cNvPr id="4608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CDC1D519-A44F-4DA9-8732-23C8ADE42663}" type="slidenum">
              <a:rPr lang="en-US" altLang="en-US" sz="1200">
                <a:latin typeface="Calibri" pitchFamily="34" charset="0"/>
              </a:rPr>
              <a:pPr algn="r" defTabSz="931863"/>
              <a:t>16</a:t>
            </a:fld>
            <a:endParaRPr lang="en-US" altLang="en-US" sz="1200">
              <a:latin typeface="Calibri" pitchFamily="34" charset="0"/>
            </a:endParaRPr>
          </a:p>
        </p:txBody>
      </p:sp>
    </p:spTree>
    <p:extLst>
      <p:ext uri="{BB962C8B-B14F-4D97-AF65-F5344CB8AC3E}">
        <p14:creationId xmlns:p14="http://schemas.microsoft.com/office/powerpoint/2010/main" val="352586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a:noFill/>
          <a:ln/>
        </p:spPr>
        <p:txBody>
          <a:bodyPr/>
          <a:lstStyle/>
          <a:p>
            <a:r>
              <a:rPr lang="en-US" altLang="en-US" sz="1600" smtClean="0"/>
              <a:t>Eligibility for a qualifying disability:</a:t>
            </a:r>
          </a:p>
          <a:p>
            <a:r>
              <a:rPr lang="en-US" altLang="en-US" sz="1800" smtClean="0"/>
              <a:t>	Meet eligibility for one of 13 disabling categories; AND</a:t>
            </a:r>
          </a:p>
          <a:p>
            <a:r>
              <a:rPr lang="en-US" altLang="en-US" sz="1800" smtClean="0"/>
              <a:t>	By reason thereof, need/require special education and related services.</a:t>
            </a:r>
          </a:p>
          <a:p>
            <a:endParaRPr lang="en-US" altLang="en-US" smtClean="0"/>
          </a:p>
          <a:p>
            <a:r>
              <a:rPr lang="en-US" altLang="en-US" smtClean="0"/>
              <a:t>See Title 5 California Code of Regulations (C.C.R.) Sec. 3030. These regulations went into effect March 2, 1983. The criteria generally parallel the federal guidelines in defining “children with disabilities.” [34 Code of Federal Regulations (C.F.R.) Sec. 300.8.] Eligibility criteria under state law cannot be narrower than eligibility criteria under federal guidelines.</a:t>
            </a:r>
          </a:p>
          <a:p>
            <a:endParaRPr lang="en-US" altLang="en-US" smtClean="0"/>
          </a:p>
          <a:p>
            <a:r>
              <a:rPr lang="en-US" altLang="en-US" smtClean="0"/>
              <a:t>Together, the federal and state regulations establish eligibility criteria for all students seeking special education services. In order to qualify as an individual with exceptional needs under the eligibility criteria, the assessment must demonstrate that the student’s impairment adversely affects her educational performance and requires special education. </a:t>
            </a:r>
            <a:endParaRPr lang="en-US" smtClean="0"/>
          </a:p>
          <a:p>
            <a:endParaRPr lang="en-US" smtClean="0"/>
          </a:p>
        </p:txBody>
      </p:sp>
    </p:spTree>
    <p:extLst>
      <p:ext uri="{BB962C8B-B14F-4D97-AF65-F5344CB8AC3E}">
        <p14:creationId xmlns:p14="http://schemas.microsoft.com/office/powerpoint/2010/main" val="117002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a:noFill/>
          <a:ln/>
        </p:spPr>
        <p:txBody>
          <a:bodyPr/>
          <a:lstStyle/>
          <a:p>
            <a:pPr marL="228600" indent="-228600"/>
            <a:r>
              <a:rPr lang="en-US" sz="1000" smtClean="0"/>
              <a:t>IEP team:</a:t>
            </a:r>
          </a:p>
          <a:p>
            <a:pPr marL="742950" lvl="1" indent="-285750">
              <a:buFontTx/>
              <a:buChar char="•"/>
            </a:pPr>
            <a:r>
              <a:rPr lang="en-US" sz="1000" smtClean="0"/>
              <a:t>Parents</a:t>
            </a:r>
          </a:p>
          <a:p>
            <a:pPr marL="742950" lvl="1" indent="-285750">
              <a:buFontTx/>
              <a:buChar char="•"/>
            </a:pPr>
            <a:r>
              <a:rPr lang="en-US" sz="1000" smtClean="0"/>
              <a:t>Educators</a:t>
            </a:r>
          </a:p>
          <a:p>
            <a:pPr marL="742950" lvl="1" indent="-285750">
              <a:buFontTx/>
              <a:buChar char="•"/>
            </a:pPr>
            <a:r>
              <a:rPr lang="en-US" sz="1000" smtClean="0"/>
              <a:t>Assessors</a:t>
            </a:r>
          </a:p>
          <a:p>
            <a:pPr marL="228600" indent="-228600"/>
            <a:endParaRPr lang="en-US" sz="1000" smtClean="0"/>
          </a:p>
          <a:p>
            <a:pPr marL="228600" indent="-228600"/>
            <a:r>
              <a:rPr lang="en-US" sz="1000" smtClean="0"/>
              <a:t>IEP is the roadmap that defines the course of special education services for each student with a disability.</a:t>
            </a:r>
          </a:p>
          <a:p>
            <a:pPr marL="228600" indent="-228600"/>
            <a:endParaRPr lang="en-US" sz="1000" smtClean="0"/>
          </a:p>
          <a:p>
            <a:pPr marL="228600" indent="-228600"/>
            <a:r>
              <a:rPr lang="en-US" sz="1000" smtClean="0"/>
              <a:t>The IEP team (made up of qualified professionals and the parents) makes the actual determination of eligibility for special education and related services, based upon the assessment reports.  The team will consider all relevant and available information for the child (including assessment reports) to determine if the child meets the 2-part test for eligibility:</a:t>
            </a:r>
          </a:p>
          <a:p>
            <a:pPr marL="228600" indent="-228600">
              <a:buFontTx/>
              <a:buAutoNum type="arabicPeriod"/>
            </a:pPr>
            <a:r>
              <a:rPr lang="en-US" sz="1000" smtClean="0"/>
              <a:t>Meets one of the 13 disabling categories; and</a:t>
            </a:r>
          </a:p>
          <a:p>
            <a:pPr marL="228600" indent="-228600">
              <a:buFontTx/>
              <a:buAutoNum type="arabicPeriod"/>
            </a:pPr>
            <a:r>
              <a:rPr lang="en-US" sz="1000" smtClean="0"/>
              <a:t>By reason thereof, requires special education and related services.</a:t>
            </a:r>
          </a:p>
          <a:p>
            <a:pPr marL="228600" indent="-228600"/>
            <a:endParaRPr lang="en-US" sz="1000" smtClean="0"/>
          </a:p>
          <a:p>
            <a:pPr marL="228600" indent="-228600"/>
            <a:r>
              <a:rPr lang="en-US" sz="1000" smtClean="0"/>
              <a:t>[20 U.S.C. Sec. 1414(b)(4) &amp; (5); 34 C.F.R. Secs. 300.306(a)(1) &amp; 300.322(f).] </a:t>
            </a:r>
          </a:p>
          <a:p>
            <a:pPr marL="228600" indent="-228600"/>
            <a:endParaRPr lang="en-US" sz="1000" smtClean="0"/>
          </a:p>
          <a:p>
            <a:pPr marL="228600" indent="-228600"/>
            <a:r>
              <a:rPr lang="en-US" sz="1000" smtClean="0"/>
              <a:t>The District must ensure that the parents are equal participants of the IEP team who are allowed to fully participate. [Cal. Ed. Code Sec. 56342.5.]  If parents do not participate fully, then this could be viewed by OAH/courts as a procedural failure that would rise to the level of a FAPE violation.  Recall Rowley standard. </a:t>
            </a:r>
          </a:p>
        </p:txBody>
      </p:sp>
    </p:spTree>
    <p:extLst>
      <p:ext uri="{BB962C8B-B14F-4D97-AF65-F5344CB8AC3E}">
        <p14:creationId xmlns:p14="http://schemas.microsoft.com/office/powerpoint/2010/main" val="200098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a:noFill/>
          <a:ln/>
        </p:spPr>
        <p:txBody>
          <a:bodyPr/>
          <a:lstStyle/>
          <a:p>
            <a:pPr>
              <a:lnSpc>
                <a:spcPct val="90000"/>
              </a:lnSpc>
            </a:pPr>
            <a:r>
              <a:rPr lang="en-US" smtClean="0"/>
              <a:t>Generally: The law requires schools to provide disabled students with special education services from age 3 until age 22, or until they graduate from high school, whichever happens first.</a:t>
            </a:r>
          </a:p>
          <a:p>
            <a:pPr>
              <a:lnSpc>
                <a:spcPct val="90000"/>
              </a:lnSpc>
            </a:pPr>
            <a:endParaRPr lang="en-US" smtClean="0"/>
          </a:p>
          <a:p>
            <a:pPr>
              <a:lnSpc>
                <a:spcPct val="90000"/>
              </a:lnSpc>
            </a:pPr>
            <a:r>
              <a:rPr lang="en-US" b="1" u="sng" smtClean="0"/>
              <a:t>MIN AGE</a:t>
            </a:r>
            <a:r>
              <a:rPr lang="en-US" smtClean="0"/>
              <a:t>:</a:t>
            </a:r>
          </a:p>
          <a:p>
            <a:pPr>
              <a:lnSpc>
                <a:spcPct val="90000"/>
              </a:lnSpc>
              <a:buFontTx/>
              <a:buChar char="•"/>
            </a:pPr>
            <a:r>
              <a:rPr lang="en-US" smtClean="0"/>
              <a:t>In terms of minimum age, a child may be eligible for special education services, in the form of early intervention services, from birth. </a:t>
            </a:r>
          </a:p>
          <a:p>
            <a:pPr>
              <a:lnSpc>
                <a:spcPct val="90000"/>
              </a:lnSpc>
            </a:pPr>
            <a:endParaRPr lang="en-US" smtClean="0"/>
          </a:p>
          <a:p>
            <a:pPr>
              <a:lnSpc>
                <a:spcPct val="90000"/>
              </a:lnSpc>
            </a:pPr>
            <a:r>
              <a:rPr lang="en-US" b="1" u="sng" smtClean="0"/>
              <a:t>MAX AGE</a:t>
            </a:r>
            <a:r>
              <a:rPr lang="en-US" smtClean="0"/>
              <a:t>:</a:t>
            </a:r>
          </a:p>
          <a:p>
            <a:pPr>
              <a:lnSpc>
                <a:spcPct val="90000"/>
              </a:lnSpc>
              <a:buFontTx/>
              <a:buChar char="•"/>
            </a:pPr>
            <a:r>
              <a:rPr lang="en-US" smtClean="0"/>
              <a:t>In terms of maximum age (and assuming the student has not yet graduated from high school with a regular diploma), a student may continue to be eligible for special education past their 18th birthday [Cal. Ed. Code Sec. 56026(c)(4)]. </a:t>
            </a:r>
          </a:p>
          <a:p>
            <a:pPr>
              <a:lnSpc>
                <a:spcPct val="90000"/>
              </a:lnSpc>
              <a:buFontTx/>
              <a:buChar char="•"/>
            </a:pPr>
            <a:r>
              <a:rPr lang="en-US" smtClean="0"/>
              <a:t>A student between the ages of 19 and 21 may continue in special education when the following conditions exist:</a:t>
            </a:r>
          </a:p>
          <a:p>
            <a:pPr marL="742950" lvl="1" indent="-285750">
              <a:lnSpc>
                <a:spcPct val="90000"/>
              </a:lnSpc>
            </a:pPr>
            <a:r>
              <a:rPr lang="en-US" smtClean="0"/>
              <a:t>(1) She must have been in special education at the time she turned 19;</a:t>
            </a:r>
          </a:p>
          <a:p>
            <a:pPr marL="742950" lvl="1" indent="-285750">
              <a:lnSpc>
                <a:spcPct val="90000"/>
              </a:lnSpc>
            </a:pPr>
            <a:r>
              <a:rPr lang="en-US" smtClean="0"/>
              <a:t>(2) She has not met her “proficiency standards”</a:t>
            </a:r>
          </a:p>
          <a:p>
            <a:pPr marL="742950" lvl="1" indent="-285750">
              <a:lnSpc>
                <a:spcPct val="90000"/>
              </a:lnSpc>
            </a:pPr>
            <a:r>
              <a:rPr lang="en-US" smtClean="0"/>
              <a:t>(3) She has not completed her “prescribed course of study” or</a:t>
            </a:r>
          </a:p>
          <a:p>
            <a:pPr marL="742950" lvl="1" indent="-285750">
              <a:lnSpc>
                <a:spcPct val="90000"/>
              </a:lnSpc>
            </a:pPr>
            <a:r>
              <a:rPr lang="en-US" smtClean="0"/>
              <a:t>(4) She has not graduated from high school with a regular high school diploma.</a:t>
            </a:r>
          </a:p>
          <a:p>
            <a:pPr marL="742950" lvl="1" indent="-285750">
              <a:lnSpc>
                <a:spcPct val="90000"/>
              </a:lnSpc>
            </a:pPr>
            <a:r>
              <a:rPr lang="en-US" smtClean="0"/>
              <a:t>[34 C.F.R. Sec. 300.102; Cal. Ed. Code Sec. 56026(c)(4) &amp; 56026.1.]</a:t>
            </a:r>
          </a:p>
        </p:txBody>
      </p:sp>
      <p:sp>
        <p:nvSpPr>
          <p:cNvPr id="5222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2C35497B-6E01-4E9D-85B4-8C4DEF87697A}" type="slidenum">
              <a:rPr lang="en-US" altLang="en-US" sz="1200">
                <a:latin typeface="Calibri" pitchFamily="34" charset="0"/>
              </a:rPr>
              <a:pPr algn="r"/>
              <a:t>19</a:t>
            </a:fld>
            <a:endParaRPr lang="en-US" altLang="en-US" sz="1200">
              <a:latin typeface="Calibri" pitchFamily="34" charset="0"/>
            </a:endParaRPr>
          </a:p>
        </p:txBody>
      </p:sp>
    </p:spTree>
    <p:extLst>
      <p:ext uri="{BB962C8B-B14F-4D97-AF65-F5344CB8AC3E}">
        <p14:creationId xmlns:p14="http://schemas.microsoft.com/office/powerpoint/2010/main" val="2894634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a:noFill/>
          <a:ln/>
        </p:spPr>
        <p:txBody>
          <a:bodyPr/>
          <a:lstStyle/>
          <a:p>
            <a:r>
              <a:rPr lang="en-US" altLang="en-US" sz="1100" smtClean="0"/>
              <a:t>“The IDEA imposes an affirmative obligation on the school district to identify and evaluate children with disabilities.”  (Seattle Sch. Dist. No. 1 v. B.S. (9</a:t>
            </a:r>
            <a:r>
              <a:rPr lang="en-US" altLang="en-US" sz="1100" baseline="30000" smtClean="0"/>
              <a:t>th</a:t>
            </a:r>
            <a:r>
              <a:rPr lang="en-US" altLang="en-US" sz="1100" smtClean="0"/>
              <a:t> Cir. 1996) 82 F. 3d 1493.)</a:t>
            </a:r>
          </a:p>
          <a:p>
            <a:endParaRPr lang="en-US" altLang="en-US" smtClean="0"/>
          </a:p>
          <a:p>
            <a:r>
              <a:rPr lang="en-US" altLang="en-US" smtClean="0"/>
              <a:t>The duty to consider eligibility does not lie with the parent, but rather lies with the district.  A school district cannot abdicate their affirmative duties under the IDEA. (Student v. Newport Mesa USD (OAH 2013) No. 2013060620.)</a:t>
            </a:r>
          </a:p>
          <a:p>
            <a:endParaRPr lang="en-US" altLang="en-US" smtClean="0"/>
          </a:p>
          <a:p>
            <a:r>
              <a:rPr lang="en-US" altLang="en-US" smtClean="0"/>
              <a:t> “The purpose of the child-find evaluation is to provide access to special education.”</a:t>
            </a:r>
          </a:p>
          <a:p>
            <a:r>
              <a:rPr lang="en-US" altLang="en-US" smtClean="0"/>
              <a:t>(Fitzgerald v. Camdenton R-III School Dist. (8th Cir. 2006) 439 F.3d 773, 776.) </a:t>
            </a:r>
          </a:p>
          <a:p>
            <a:endParaRPr lang="en-US" altLang="en-US" smtClean="0"/>
          </a:p>
        </p:txBody>
      </p:sp>
    </p:spTree>
    <p:extLst>
      <p:ext uri="{BB962C8B-B14F-4D97-AF65-F5344CB8AC3E}">
        <p14:creationId xmlns:p14="http://schemas.microsoft.com/office/powerpoint/2010/main" val="339029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a:noFill/>
          <a:ln/>
        </p:spPr>
        <p:txBody>
          <a:bodyPr/>
          <a:lstStyle/>
          <a:p>
            <a:pPr marL="228600" indent="-228600"/>
            <a:r>
              <a:rPr lang="en-US" smtClean="0"/>
              <a:t>34 CFR Sec. 300.111 Child find.</a:t>
            </a:r>
          </a:p>
          <a:p>
            <a:pPr marL="228600" indent="-228600"/>
            <a:r>
              <a:rPr lang="en-US" smtClean="0"/>
              <a:t>(a) General.</a:t>
            </a:r>
          </a:p>
          <a:p>
            <a:pPr marL="228600" indent="-228600"/>
            <a:r>
              <a:rPr lang="en-US" smtClean="0"/>
              <a:t>(1) The State must have in effect policies and procedures to ensure that--</a:t>
            </a:r>
          </a:p>
          <a:p>
            <a:pPr marL="228600" indent="-228600"/>
            <a:r>
              <a:rPr lang="en-US" smtClean="0"/>
              <a:t>(i) All children with disabilities residing in the State, </a:t>
            </a:r>
            <a:r>
              <a:rPr lang="en-US" b="1" smtClean="0"/>
              <a:t>including children with disabilities who are homeless children or are wards of the State, and children with disabilities attending private schools</a:t>
            </a:r>
            <a:r>
              <a:rPr lang="en-US" smtClean="0"/>
              <a:t>, regardless of the severity of their disability, and who are in need of special education and related services, are identified, located, and evaluated; and</a:t>
            </a:r>
          </a:p>
          <a:p>
            <a:pPr marL="228600" indent="-228600"/>
            <a:r>
              <a:rPr lang="en-US" smtClean="0"/>
              <a:t>(ii) A practical method is developed and implemented to determine which children are currently receiving needed special education and related services.</a:t>
            </a:r>
          </a:p>
          <a:p>
            <a:pPr marL="228600" indent="-228600"/>
            <a:endParaRPr lang="en-US" smtClean="0"/>
          </a:p>
          <a:p>
            <a:pPr marL="228600" indent="-228600"/>
            <a:r>
              <a:rPr lang="en-US" i="1" smtClean="0"/>
              <a:t>District’s can communicate with organizations for the homeless in assisting in identifying children with disabilities.</a:t>
            </a:r>
            <a:r>
              <a:rPr lang="en-US" smtClean="0"/>
              <a:t> Children </a:t>
            </a:r>
            <a:r>
              <a:rPr lang="en-US" u="sng" smtClean="0"/>
              <a:t>not</a:t>
            </a:r>
            <a:r>
              <a:rPr lang="en-US" smtClean="0"/>
              <a:t> attending typical public schools often fail to be ”found” and are at greater risk.</a:t>
            </a:r>
          </a:p>
          <a:p>
            <a:pPr marL="228600" indent="-228600"/>
            <a:endParaRPr lang="en-US" smtClean="0"/>
          </a:p>
        </p:txBody>
      </p:sp>
    </p:spTree>
    <p:extLst>
      <p:ext uri="{BB962C8B-B14F-4D97-AF65-F5344CB8AC3E}">
        <p14:creationId xmlns:p14="http://schemas.microsoft.com/office/powerpoint/2010/main" val="1335527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a:noFill/>
          <a:ln/>
        </p:spPr>
        <p:txBody>
          <a:bodyPr/>
          <a:lstStyle/>
          <a:p>
            <a:pPr>
              <a:lnSpc>
                <a:spcPct val="80000"/>
              </a:lnSpc>
            </a:pPr>
            <a:r>
              <a:rPr lang="en-US" sz="1000" smtClean="0"/>
              <a:t>The Threshold For Suspecting A Student Has A Disability is Low:</a:t>
            </a:r>
          </a:p>
          <a:p>
            <a:pPr lvl="2">
              <a:lnSpc>
                <a:spcPct val="80000"/>
              </a:lnSpc>
              <a:buFontTx/>
              <a:buChar char="•"/>
            </a:pPr>
            <a:r>
              <a:rPr lang="en-US" sz="1000" smtClean="0"/>
              <a:t>District deemed to have notice if student’s behavior or poor academic performance indicates a possible need for special education. </a:t>
            </a:r>
          </a:p>
          <a:p>
            <a:pPr lvl="2">
              <a:lnSpc>
                <a:spcPct val="80000"/>
              </a:lnSpc>
            </a:pPr>
            <a:endParaRPr lang="en-US" sz="1000" smtClean="0"/>
          </a:p>
          <a:p>
            <a:pPr lvl="2">
              <a:lnSpc>
                <a:spcPct val="80000"/>
              </a:lnSpc>
            </a:pPr>
            <a:r>
              <a:rPr lang="en-US" sz="1000" smtClean="0"/>
              <a:t>The duty to assess for exceptional needs is broader than the duty to provide special education, and more easily triggered. In deciding whether there is reason to suspect that a student has exceptional needs, a school district’s appropriate inquiry is whether the student should be referred for an assessment, not whether the student actually qualifies for special education services. (Dept. of Education, State of Hawaii v. Cari Rae S. (D. Hawaii 2001) 158 F.Supp. 2d 1190, 1195 (“Cari Rae S.”).) Thus, the suspicion that a student has an impairment that is affecting the student’s educational performance is sufficient to trigger a need for assessment. (See, e.g., Park v. Anaheim Union High School Dist., et al. (9th Cir. 2006) 464 F.3d 1025, 1032 [“The District is not required to assess double vision or optic nerve damage if it does not affect a child's educational needs”], citing Ed. Code, § 56320.) A school district’s duty to assess a student’s eligibility for special education and related services is also triggered by any request for special education or assessment from the student’s parent. (Cal. Code Regs., tit. 5, § 3021(a).) If the parent’s request is verbal, the district must offer to assist the parent in preparing a written request. (Ibid.) </a:t>
            </a:r>
          </a:p>
          <a:p>
            <a:pPr lvl="2">
              <a:lnSpc>
                <a:spcPct val="80000"/>
              </a:lnSpc>
            </a:pPr>
            <a:endParaRPr lang="en-US" sz="1000" smtClean="0"/>
          </a:p>
          <a:p>
            <a:pPr>
              <a:lnSpc>
                <a:spcPct val="80000"/>
              </a:lnSpc>
            </a:pPr>
            <a:r>
              <a:rPr lang="en-US" sz="1000" smtClean="0"/>
              <a:t>District must respond within a reasonable time after receiving notice of a potential disability.</a:t>
            </a:r>
          </a:p>
          <a:p>
            <a:pPr>
              <a:lnSpc>
                <a:spcPct val="80000"/>
              </a:lnSpc>
            </a:pPr>
            <a:endParaRPr lang="en-US" sz="1000" smtClean="0"/>
          </a:p>
          <a:p>
            <a:pPr>
              <a:lnSpc>
                <a:spcPct val="80000"/>
              </a:lnSpc>
            </a:pPr>
            <a:r>
              <a:rPr lang="en-US" sz="1000" smtClean="0"/>
              <a:t>Child Find: It is also an opportunity to:</a:t>
            </a:r>
          </a:p>
          <a:p>
            <a:pPr>
              <a:lnSpc>
                <a:spcPct val="80000"/>
              </a:lnSpc>
            </a:pPr>
            <a:r>
              <a:rPr lang="en-US" sz="1000" smtClean="0"/>
              <a:t>Lay the foundation for appropriate eligibility and services.</a:t>
            </a:r>
          </a:p>
          <a:p>
            <a:pPr>
              <a:lnSpc>
                <a:spcPct val="80000"/>
              </a:lnSpc>
            </a:pPr>
            <a:r>
              <a:rPr lang="en-US" sz="1000" smtClean="0"/>
              <a:t>Set course for the IEP team.</a:t>
            </a:r>
          </a:p>
          <a:p>
            <a:pPr>
              <a:lnSpc>
                <a:spcPct val="80000"/>
              </a:lnSpc>
            </a:pPr>
            <a:r>
              <a:rPr lang="en-US" sz="1000" smtClean="0"/>
              <a:t>Preserve the right to defend your assessments. </a:t>
            </a:r>
          </a:p>
          <a:p>
            <a:pPr>
              <a:lnSpc>
                <a:spcPct val="80000"/>
              </a:lnSpc>
            </a:pPr>
            <a:endParaRPr lang="en-US" sz="1000" smtClean="0"/>
          </a:p>
        </p:txBody>
      </p:sp>
    </p:spTree>
    <p:extLst>
      <p:ext uri="{BB962C8B-B14F-4D97-AF65-F5344CB8AC3E}">
        <p14:creationId xmlns:p14="http://schemas.microsoft.com/office/powerpoint/2010/main" val="4039990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a:noFill/>
          <a:ln/>
        </p:spPr>
        <p:txBody>
          <a:bodyPr/>
          <a:lstStyle/>
          <a:p>
            <a:pPr lvl="1">
              <a:lnSpc>
                <a:spcPct val="85000"/>
              </a:lnSpc>
            </a:pPr>
            <a:r>
              <a:rPr lang="en-US" altLang="en-US" sz="1600" smtClean="0"/>
              <a:t>Provide examples here. Major pitfall.</a:t>
            </a:r>
          </a:p>
          <a:p>
            <a:pPr lvl="1">
              <a:lnSpc>
                <a:spcPct val="85000"/>
              </a:lnSpc>
            </a:pPr>
            <a:endParaRPr lang="en-US" altLang="en-US" sz="1600" smtClean="0"/>
          </a:p>
          <a:p>
            <a:pPr lvl="1">
              <a:lnSpc>
                <a:spcPct val="85000"/>
              </a:lnSpc>
            </a:pPr>
            <a:r>
              <a:rPr lang="en-US" altLang="en-US" sz="1600" smtClean="0"/>
              <a:t>Child-find obligations are BROADLY interpreted to include the child’s academic, social, health, emotional, communicative, physical, and vocational needs. </a:t>
            </a:r>
            <a:r>
              <a:rPr lang="en-US" altLang="en-US" sz="1100" smtClean="0"/>
              <a:t>(Seattle Sch. Dist. No. 1 v. B.S. (9</a:t>
            </a:r>
            <a:r>
              <a:rPr lang="en-US" altLang="en-US" sz="1100" baseline="30000" smtClean="0"/>
              <a:t>th</a:t>
            </a:r>
            <a:r>
              <a:rPr lang="en-US" altLang="en-US" sz="1100" smtClean="0"/>
              <a:t> Cir. 1996) 82 F. 3d 1493.)</a:t>
            </a:r>
          </a:p>
          <a:p>
            <a:endParaRPr lang="en-US" altLang="en-US" smtClean="0"/>
          </a:p>
          <a:p>
            <a:r>
              <a:rPr lang="en-US" altLang="en-US" sz="1600" smtClean="0"/>
              <a:t>Child find duties apply even when the student is advancing from grade to grade and even if the child is making straight A’s. </a:t>
            </a:r>
          </a:p>
          <a:p>
            <a:endParaRPr lang="en-US" altLang="en-US" sz="1600" smtClean="0"/>
          </a:p>
          <a:p>
            <a:r>
              <a:rPr lang="en-US" altLang="en-US" sz="1600" smtClean="0"/>
              <a:t>Always consider non-academic factors, including:</a:t>
            </a:r>
          </a:p>
          <a:p>
            <a:pPr>
              <a:buFontTx/>
              <a:buChar char="•"/>
            </a:pPr>
            <a:r>
              <a:rPr lang="en-US" altLang="en-US" sz="1600" smtClean="0"/>
              <a:t>Social-emotional</a:t>
            </a:r>
          </a:p>
          <a:p>
            <a:pPr>
              <a:buFontTx/>
              <a:buChar char="•"/>
            </a:pPr>
            <a:r>
              <a:rPr lang="en-US" altLang="en-US" sz="1600" smtClean="0"/>
              <a:t>Health/Medical</a:t>
            </a:r>
          </a:p>
          <a:p>
            <a:pPr>
              <a:buFontTx/>
              <a:buChar char="•"/>
            </a:pPr>
            <a:r>
              <a:rPr lang="en-US" altLang="en-US" sz="1600" smtClean="0"/>
              <a:t>Behavior</a:t>
            </a:r>
          </a:p>
          <a:p>
            <a:pPr>
              <a:buFontTx/>
              <a:buChar char="•"/>
            </a:pPr>
            <a:r>
              <a:rPr lang="en-US" altLang="en-US" sz="1600" smtClean="0"/>
              <a:t>Truancy</a:t>
            </a:r>
          </a:p>
          <a:p>
            <a:endParaRPr lang="en-US" altLang="en-US" sz="1600" smtClean="0"/>
          </a:p>
          <a:p>
            <a:pPr lvl="1">
              <a:lnSpc>
                <a:spcPct val="85000"/>
              </a:lnSpc>
            </a:pPr>
            <a:endParaRPr lang="en-US" altLang="en-US" sz="1600" smtClean="0"/>
          </a:p>
          <a:p>
            <a:endParaRPr lang="en-US" altLang="en-US" sz="1000" smtClean="0"/>
          </a:p>
        </p:txBody>
      </p:sp>
    </p:spTree>
    <p:extLst>
      <p:ext uri="{BB962C8B-B14F-4D97-AF65-F5344CB8AC3E}">
        <p14:creationId xmlns:p14="http://schemas.microsoft.com/office/powerpoint/2010/main" val="296539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6"/>
          <p:cNvSpPr>
            <a:spLocks noGrp="1"/>
          </p:cNvSpPr>
          <p:nvPr>
            <p:ph type="sldNum" sz="quarter" idx="5"/>
          </p:nvPr>
        </p:nvSpPr>
        <p:spPr>
          <a:noFill/>
        </p:spPr>
        <p:txBody>
          <a:bodyPr/>
          <a:lstStyle/>
          <a:p>
            <a:fld id="{BF250A59-B47B-404A-A8E7-2928D5C89934}" type="slidenum">
              <a:rPr lang="en-US" altLang="en-US" smtClean="0">
                <a:cs typeface="Arial" charset="0"/>
              </a:rPr>
              <a:pPr/>
              <a:t>2</a:t>
            </a:fld>
            <a:endParaRPr lang="en-US" altLang="en-US" smtClean="0">
              <a:cs typeface="Arial" charset="0"/>
            </a:endParaRPr>
          </a:p>
        </p:txBody>
      </p:sp>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a:noFill/>
          <a:ln/>
        </p:spPr>
        <p:txBody>
          <a:bodyPr/>
          <a:lstStyle/>
          <a:p>
            <a:pPr eaLnBrk="1" hangingPunct="1">
              <a:spcBef>
                <a:spcPct val="0"/>
              </a:spcBef>
            </a:pPr>
            <a:r>
              <a:rPr lang="en-US" altLang="en-US" smtClean="0"/>
              <a:t>Bio slide</a:t>
            </a:r>
          </a:p>
        </p:txBody>
      </p:sp>
      <p:sp>
        <p:nvSpPr>
          <p:cNvPr id="235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032026E5-9974-4CCD-9D36-1F3102CE2284}" type="slidenum">
              <a:rPr lang="en-US" altLang="en-US" sz="1200">
                <a:latin typeface="Calibri" pitchFamily="34" charset="0"/>
              </a:rPr>
              <a:pPr algn="r" defTabSz="931863"/>
              <a:t>2</a:t>
            </a:fld>
            <a:endParaRPr lang="en-US" altLang="en-US" sz="1200">
              <a:latin typeface="Calibri" pitchFamily="34" charset="0"/>
            </a:endParaRPr>
          </a:p>
        </p:txBody>
      </p:sp>
    </p:spTree>
    <p:extLst>
      <p:ext uri="{BB962C8B-B14F-4D97-AF65-F5344CB8AC3E}">
        <p14:creationId xmlns:p14="http://schemas.microsoft.com/office/powerpoint/2010/main" val="49803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a:noFill/>
          <a:ln/>
        </p:spPr>
        <p:txBody>
          <a:bodyPr/>
          <a:lstStyle/>
          <a:p>
            <a:pPr>
              <a:lnSpc>
                <a:spcPct val="80000"/>
              </a:lnSpc>
            </a:pPr>
            <a:r>
              <a:rPr lang="en-US" sz="1000" smtClean="0"/>
              <a:t>Parents have at least 15 days from receipt of the proposed AP.</a:t>
            </a:r>
          </a:p>
          <a:p>
            <a:pPr>
              <a:lnSpc>
                <a:spcPct val="80000"/>
              </a:lnSpc>
            </a:pPr>
            <a:r>
              <a:rPr lang="en-US" sz="1000" smtClean="0"/>
              <a:t>Once parents sign AP, 60 day timeline begins.</a:t>
            </a:r>
          </a:p>
          <a:p>
            <a:pPr>
              <a:lnSpc>
                <a:spcPct val="80000"/>
              </a:lnSpc>
            </a:pPr>
            <a:endParaRPr lang="en-US" sz="1000" smtClean="0"/>
          </a:p>
          <a:p>
            <a:pPr>
              <a:lnSpc>
                <a:spcPct val="80000"/>
              </a:lnSpc>
            </a:pPr>
            <a:r>
              <a:rPr lang="en-US" sz="1000" smtClean="0"/>
              <a:t>Ed. Code section 56043.  The primary timelines affecting special education programs</a:t>
            </a:r>
          </a:p>
          <a:p>
            <a:pPr>
              <a:lnSpc>
                <a:spcPct val="80000"/>
              </a:lnSpc>
            </a:pPr>
            <a:r>
              <a:rPr lang="en-US" sz="1000" smtClean="0"/>
              <a:t>are as follows:</a:t>
            </a:r>
          </a:p>
          <a:p>
            <a:pPr>
              <a:lnSpc>
                <a:spcPct val="80000"/>
              </a:lnSpc>
            </a:pPr>
            <a:r>
              <a:rPr lang="en-US" sz="1000" smtClean="0"/>
              <a:t>   (a) A proposed assessment plan shall be developed within 15</a:t>
            </a:r>
          </a:p>
          <a:p>
            <a:pPr>
              <a:lnSpc>
                <a:spcPct val="80000"/>
              </a:lnSpc>
            </a:pPr>
            <a:r>
              <a:rPr lang="en-US" sz="1000" smtClean="0"/>
              <a:t>calendar days of referral for assessment, not counting calendar days</a:t>
            </a:r>
          </a:p>
          <a:p>
            <a:pPr>
              <a:lnSpc>
                <a:spcPct val="80000"/>
              </a:lnSpc>
            </a:pPr>
            <a:r>
              <a:rPr lang="en-US" sz="1000" smtClean="0"/>
              <a:t>between the pupil's regular school sessions or terms or calendar days</a:t>
            </a:r>
          </a:p>
          <a:p>
            <a:pPr>
              <a:lnSpc>
                <a:spcPct val="80000"/>
              </a:lnSpc>
            </a:pPr>
            <a:r>
              <a:rPr lang="en-US" sz="1000" smtClean="0"/>
              <a:t>of school vacation in excess of five schooldays, from the date of</a:t>
            </a:r>
          </a:p>
          <a:p>
            <a:pPr>
              <a:lnSpc>
                <a:spcPct val="80000"/>
              </a:lnSpc>
            </a:pPr>
            <a:r>
              <a:rPr lang="en-US" sz="1000" smtClean="0"/>
              <a:t>receipt of the referral, unless the parent or guardian agrees in</a:t>
            </a:r>
          </a:p>
          <a:p>
            <a:pPr>
              <a:lnSpc>
                <a:spcPct val="80000"/>
              </a:lnSpc>
            </a:pPr>
            <a:r>
              <a:rPr lang="en-US" sz="1000" smtClean="0"/>
              <a:t>writing to an extension, pursuant to subdivision (a) of Section</a:t>
            </a:r>
          </a:p>
          <a:p>
            <a:pPr>
              <a:lnSpc>
                <a:spcPct val="80000"/>
              </a:lnSpc>
            </a:pPr>
            <a:r>
              <a:rPr lang="en-US" sz="1000" smtClean="0"/>
              <a:t>56321.</a:t>
            </a:r>
          </a:p>
          <a:p>
            <a:pPr>
              <a:lnSpc>
                <a:spcPct val="80000"/>
              </a:lnSpc>
            </a:pPr>
            <a:r>
              <a:rPr lang="en-US" sz="1000" smtClean="0"/>
              <a:t>   (b) A parent or guardian shall have at least 15 calendar days from</a:t>
            </a:r>
          </a:p>
          <a:p>
            <a:pPr>
              <a:lnSpc>
                <a:spcPct val="80000"/>
              </a:lnSpc>
            </a:pPr>
            <a:r>
              <a:rPr lang="en-US" sz="1000" smtClean="0"/>
              <a:t>the receipt of the proposed assessment plan to arrive at a decision,</a:t>
            </a:r>
          </a:p>
          <a:p>
            <a:pPr>
              <a:lnSpc>
                <a:spcPct val="80000"/>
              </a:lnSpc>
            </a:pPr>
            <a:r>
              <a:rPr lang="en-US" sz="1000" smtClean="0"/>
              <a:t>pursuant to subdivision (c) of Section 56321.</a:t>
            </a:r>
          </a:p>
          <a:p>
            <a:pPr>
              <a:lnSpc>
                <a:spcPct val="80000"/>
              </a:lnSpc>
            </a:pPr>
            <a:r>
              <a:rPr lang="en-US" sz="1000" smtClean="0"/>
              <a:t>   (c) Once a child has been referred for an initial assessment to</a:t>
            </a:r>
          </a:p>
          <a:p>
            <a:pPr>
              <a:lnSpc>
                <a:spcPct val="80000"/>
              </a:lnSpc>
            </a:pPr>
            <a:r>
              <a:rPr lang="en-US" sz="1000" smtClean="0"/>
              <a:t>determine whether the child is an individual with exceptional needs</a:t>
            </a:r>
          </a:p>
          <a:p>
            <a:pPr>
              <a:lnSpc>
                <a:spcPct val="80000"/>
              </a:lnSpc>
            </a:pPr>
            <a:r>
              <a:rPr lang="en-US" sz="1000" smtClean="0"/>
              <a:t>and to determine the educational needs of the child, these</a:t>
            </a:r>
          </a:p>
          <a:p>
            <a:pPr>
              <a:lnSpc>
                <a:spcPct val="80000"/>
              </a:lnSpc>
            </a:pPr>
            <a:r>
              <a:rPr lang="en-US" sz="1000" smtClean="0"/>
              <a:t>determinations shall be made, and an individualized education program</a:t>
            </a:r>
          </a:p>
          <a:p>
            <a:pPr>
              <a:lnSpc>
                <a:spcPct val="80000"/>
              </a:lnSpc>
            </a:pPr>
            <a:r>
              <a:rPr lang="en-US" sz="1000" smtClean="0"/>
              <a:t>team meeting shall occur within 60 days of receiving parental</a:t>
            </a:r>
          </a:p>
          <a:p>
            <a:pPr>
              <a:lnSpc>
                <a:spcPct val="80000"/>
              </a:lnSpc>
            </a:pPr>
            <a:r>
              <a:rPr lang="en-US" sz="1000" smtClean="0"/>
              <a:t>consent for the assessment, pursuant to subdivision (a) of Section</a:t>
            </a:r>
          </a:p>
          <a:p>
            <a:pPr>
              <a:lnSpc>
                <a:spcPct val="80000"/>
              </a:lnSpc>
            </a:pPr>
            <a:r>
              <a:rPr lang="en-US" sz="1000" smtClean="0"/>
              <a:t>56302.1, except as specified in subdivision (b) of that section, and</a:t>
            </a:r>
          </a:p>
          <a:p>
            <a:pPr>
              <a:lnSpc>
                <a:spcPct val="80000"/>
              </a:lnSpc>
            </a:pPr>
            <a:r>
              <a:rPr lang="en-US" sz="1000" smtClean="0"/>
              <a:t>pursuant to Section 56344.</a:t>
            </a:r>
          </a:p>
        </p:txBody>
      </p:sp>
    </p:spTree>
    <p:extLst>
      <p:ext uri="{BB962C8B-B14F-4D97-AF65-F5344CB8AC3E}">
        <p14:creationId xmlns:p14="http://schemas.microsoft.com/office/powerpoint/2010/main" val="1728547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a:noFill/>
          <a:ln/>
        </p:spPr>
        <p:txBody>
          <a:bodyPr/>
          <a:lstStyle/>
          <a:p>
            <a:pPr>
              <a:lnSpc>
                <a:spcPct val="80000"/>
              </a:lnSpc>
            </a:pPr>
            <a:r>
              <a:rPr lang="en-US" sz="800" smtClean="0"/>
              <a:t>Ed. Code 56029.  "Referral for assessment" means any written request for</a:t>
            </a:r>
          </a:p>
          <a:p>
            <a:pPr>
              <a:lnSpc>
                <a:spcPct val="80000"/>
              </a:lnSpc>
            </a:pPr>
            <a:r>
              <a:rPr lang="en-US" sz="800" smtClean="0"/>
              <a:t>assessment to identify an individual with exceptional needs made by</a:t>
            </a:r>
          </a:p>
          <a:p>
            <a:pPr>
              <a:lnSpc>
                <a:spcPct val="80000"/>
              </a:lnSpc>
            </a:pPr>
            <a:r>
              <a:rPr lang="en-US" sz="800" smtClean="0"/>
              <a:t>any of the following:</a:t>
            </a:r>
          </a:p>
          <a:p>
            <a:pPr>
              <a:lnSpc>
                <a:spcPct val="80000"/>
              </a:lnSpc>
            </a:pPr>
            <a:r>
              <a:rPr lang="en-US" sz="800" smtClean="0"/>
              <a:t>   (a) A parent or guardian of the individual.</a:t>
            </a:r>
          </a:p>
          <a:p>
            <a:pPr>
              <a:lnSpc>
                <a:spcPct val="80000"/>
              </a:lnSpc>
            </a:pPr>
            <a:r>
              <a:rPr lang="en-US" sz="800" smtClean="0"/>
              <a:t>   (b) A teacher or other service provider of the individual.</a:t>
            </a:r>
          </a:p>
          <a:p>
            <a:pPr>
              <a:lnSpc>
                <a:spcPct val="80000"/>
              </a:lnSpc>
            </a:pPr>
            <a:r>
              <a:rPr lang="en-US" sz="800" smtClean="0"/>
              <a:t>   (c) A foster parent of the individual, consistent with the</a:t>
            </a:r>
          </a:p>
          <a:p>
            <a:pPr>
              <a:lnSpc>
                <a:spcPct val="80000"/>
              </a:lnSpc>
            </a:pPr>
            <a:r>
              <a:rPr lang="en-US" sz="800" smtClean="0"/>
              <a:t>limitations contained in federal law.</a:t>
            </a:r>
          </a:p>
          <a:p>
            <a:pPr>
              <a:lnSpc>
                <a:spcPct val="80000"/>
              </a:lnSpc>
            </a:pPr>
            <a:endParaRPr lang="en-US" sz="800" smtClean="0"/>
          </a:p>
          <a:p>
            <a:pPr>
              <a:lnSpc>
                <a:spcPct val="80000"/>
              </a:lnSpc>
            </a:pPr>
            <a:r>
              <a:rPr lang="en-US" sz="800" smtClean="0"/>
              <a:t>A student cannot qualify to receive special education services until after the school has tried to meet his or her needs within the parameters of the general education program. Educators typically attempt a series of informal strategies to address struggling students’ needs before employing the formal special education process. Two such approaches include Student Study Teams (SSTs) and Response to Intervention (RtI). The SST—a group that usually includes the student’s school–site administrator, teacher, and parent—typically discusses the student’s progress and identifies in–class strategies for the classroom teacher to try. Requirements of SST process is a function of school board policies and procedures and not found in law. The RtI is an instructional approach designed to identify struggling students and provide interventions explicitly targeted to meet their needs.</a:t>
            </a:r>
          </a:p>
          <a:p>
            <a:pPr>
              <a:lnSpc>
                <a:spcPct val="80000"/>
              </a:lnSpc>
            </a:pPr>
            <a:endParaRPr lang="en-US" sz="800" smtClean="0"/>
          </a:p>
          <a:p>
            <a:pPr>
              <a:lnSpc>
                <a:spcPct val="80000"/>
              </a:lnSpc>
            </a:pPr>
            <a:r>
              <a:rPr lang="en-US" sz="800" smtClean="0"/>
              <a:t>No minimum number of SST meetings that can/should be conducted before referral for special education, but balance with LOW THRESHOLD standard and obligation not to delay.  </a:t>
            </a:r>
          </a:p>
          <a:p>
            <a:pPr>
              <a:lnSpc>
                <a:spcPct val="80000"/>
              </a:lnSpc>
            </a:pPr>
            <a:endParaRPr lang="en-US" sz="800" smtClean="0"/>
          </a:p>
          <a:p>
            <a:pPr>
              <a:lnSpc>
                <a:spcPct val="80000"/>
              </a:lnSpc>
            </a:pPr>
            <a:r>
              <a:rPr lang="en-US" sz="800" smtClean="0"/>
              <a:t>Ed Code 56303.  A pupil shall be referred for special educational</a:t>
            </a:r>
          </a:p>
          <a:p>
            <a:pPr>
              <a:lnSpc>
                <a:spcPct val="80000"/>
              </a:lnSpc>
            </a:pPr>
            <a:r>
              <a:rPr lang="en-US" sz="800" smtClean="0"/>
              <a:t>instruction and services only after the resources of the regular</a:t>
            </a:r>
          </a:p>
          <a:p>
            <a:pPr>
              <a:lnSpc>
                <a:spcPct val="80000"/>
              </a:lnSpc>
            </a:pPr>
            <a:r>
              <a:rPr lang="en-US" sz="800" smtClean="0"/>
              <a:t>education program have been considered and, where appropriate,</a:t>
            </a:r>
          </a:p>
          <a:p>
            <a:pPr>
              <a:lnSpc>
                <a:spcPct val="80000"/>
              </a:lnSpc>
            </a:pPr>
            <a:r>
              <a:rPr lang="en-US" sz="800" smtClean="0"/>
              <a:t>utilized.</a:t>
            </a:r>
          </a:p>
          <a:p>
            <a:pPr>
              <a:lnSpc>
                <a:spcPct val="80000"/>
              </a:lnSpc>
            </a:pPr>
            <a:endParaRPr lang="en-US" sz="800" smtClean="0"/>
          </a:p>
          <a:p>
            <a:pPr>
              <a:lnSpc>
                <a:spcPct val="80000"/>
              </a:lnSpc>
            </a:pPr>
            <a:r>
              <a:rPr lang="en-US" sz="800" smtClean="0"/>
              <a:t> VERSES</a:t>
            </a:r>
          </a:p>
          <a:p>
            <a:pPr>
              <a:lnSpc>
                <a:spcPct val="80000"/>
              </a:lnSpc>
            </a:pPr>
            <a:endParaRPr lang="en-US" sz="800" smtClean="0"/>
          </a:p>
          <a:p>
            <a:pPr>
              <a:lnSpc>
                <a:spcPct val="80000"/>
              </a:lnSpc>
            </a:pPr>
            <a:r>
              <a:rPr lang="en-US" sz="800" smtClean="0"/>
              <a:t>5 CCR 3021(a) All referrals for special education and related services shall initiate the assessment process and shall be documented. When a verbal referral is made, staff of the school district, SELPA, or county office shall offer assistance to the individual in making a request in writing, and shall assist the individual if the individual requests such assistance.</a:t>
            </a:r>
          </a:p>
          <a:p>
            <a:pPr>
              <a:lnSpc>
                <a:spcPct val="80000"/>
              </a:lnSpc>
            </a:pPr>
            <a:endParaRPr lang="en-US" sz="800" smtClean="0"/>
          </a:p>
          <a:p>
            <a:pPr>
              <a:lnSpc>
                <a:spcPct val="80000"/>
              </a:lnSpc>
            </a:pPr>
            <a:endParaRPr lang="en-US" sz="800" smtClean="0"/>
          </a:p>
          <a:p>
            <a:pPr>
              <a:lnSpc>
                <a:spcPct val="80000"/>
              </a:lnSpc>
            </a:pPr>
            <a:endParaRPr lang="en-US" sz="800" smtClean="0"/>
          </a:p>
        </p:txBody>
      </p:sp>
    </p:spTree>
    <p:extLst>
      <p:ext uri="{BB962C8B-B14F-4D97-AF65-F5344CB8AC3E}">
        <p14:creationId xmlns:p14="http://schemas.microsoft.com/office/powerpoint/2010/main" val="233566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a:noFill/>
          <a:ln/>
        </p:spPr>
        <p:txBody>
          <a:bodyPr/>
          <a:lstStyle/>
          <a:p>
            <a:r>
              <a:rPr lang="en-US" smtClean="0"/>
              <a:t>Cannot use the SST/RTI process to delay assessment. </a:t>
            </a:r>
          </a:p>
          <a:p>
            <a:endParaRPr lang="en-US" smtClean="0"/>
          </a:p>
          <a:p>
            <a:r>
              <a:rPr lang="en-US" altLang="ja-JP" smtClean="0"/>
              <a:t>The District Special Ed Director told the teacher “because an SST has not yet been held to look at modifications to try in the general education classroom prior to an assessment, Bonnie cannot be assessed for special education.” </a:t>
            </a:r>
          </a:p>
          <a:p>
            <a:endParaRPr lang="en-US" altLang="ja-JP" smtClean="0"/>
          </a:p>
          <a:p>
            <a:r>
              <a:rPr lang="en-US" altLang="ja-JP" smtClean="0"/>
              <a:t>DISCUSS.</a:t>
            </a:r>
            <a:endParaRPr lang="en-US" smtClean="0"/>
          </a:p>
          <a:p>
            <a:endParaRPr lang="en-US" smtClean="0"/>
          </a:p>
        </p:txBody>
      </p:sp>
    </p:spTree>
    <p:extLst>
      <p:ext uri="{BB962C8B-B14F-4D97-AF65-F5344CB8AC3E}">
        <p14:creationId xmlns:p14="http://schemas.microsoft.com/office/powerpoint/2010/main" val="2451036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a:noFill/>
          <a:ln/>
        </p:spPr>
        <p:txBody>
          <a:bodyPr/>
          <a:lstStyle/>
          <a:p>
            <a:pPr marL="228600" indent="-228600">
              <a:buFontTx/>
              <a:buAutoNum type="arabicPeriod"/>
            </a:pPr>
            <a:r>
              <a:rPr lang="en-US" smtClean="0"/>
              <a:t>Not necessarily.  The proper inquiry is whether the child, because of an actual disability, needs special ed services.  (2 part Eligibility standard)  This inquiry is made by the entire IEP team, including parents. </a:t>
            </a:r>
          </a:p>
        </p:txBody>
      </p:sp>
    </p:spTree>
    <p:extLst>
      <p:ext uri="{BB962C8B-B14F-4D97-AF65-F5344CB8AC3E}">
        <p14:creationId xmlns:p14="http://schemas.microsoft.com/office/powerpoint/2010/main" val="1218081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a:noFill/>
          <a:ln/>
        </p:spPr>
        <p:txBody>
          <a:bodyPr/>
          <a:lstStyle/>
          <a:p>
            <a:pPr marL="228600" indent="-228600"/>
            <a:r>
              <a:rPr lang="en-US" smtClean="0"/>
              <a:t>T</a:t>
            </a:r>
          </a:p>
        </p:txBody>
      </p:sp>
    </p:spTree>
    <p:extLst>
      <p:ext uri="{BB962C8B-B14F-4D97-AF65-F5344CB8AC3E}">
        <p14:creationId xmlns:p14="http://schemas.microsoft.com/office/powerpoint/2010/main" val="2310570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a:noFill/>
          <a:ln/>
        </p:spPr>
        <p:txBody>
          <a:bodyPr/>
          <a:lstStyle/>
          <a:p>
            <a:r>
              <a:rPr lang="en-US" smtClean="0"/>
              <a:t>Purpose of the ITP is to ensure that the student continues to receive the support needed.</a:t>
            </a:r>
          </a:p>
          <a:p>
            <a:endParaRPr lang="en-US" smtClean="0"/>
          </a:p>
          <a:p>
            <a:r>
              <a:rPr lang="en-US" smtClean="0"/>
              <a:t>Federal special education law requires that there be transitional planning services for students with disabilities regardless of which agencies provide support or educational services to the student. Beginning no later than the first Individualized Education Program (IEP) held after a student turns 16 (or younger if determined appropriate by the IEP team) and updated annually, the IEP must contain a statement of appropriate measurable postsecondary goals. The goals must be based on age appropriate transition assessments related to training, education, employment and independent living skills where appropriate. The IEP must also contain a statement of needed transition services for the student that focus on the student’s courses of study (such as participation in advanced- placement courses or a vocational education program). In addition, the IEP must contain, when appropriate, a statement of the interagency responsibilities. </a:t>
            </a:r>
          </a:p>
          <a:p>
            <a:endParaRPr lang="en-US" smtClean="0"/>
          </a:p>
          <a:p>
            <a:r>
              <a:rPr lang="en-US" smtClean="0"/>
              <a:t>[20 United States Code (U.S.C.) Sec. 1414(d)(1)(A); 34 Code of Federal Regulations (C.F.R.) Secs. 300.320(b) &amp; 300.321(b)(3).]</a:t>
            </a:r>
          </a:p>
        </p:txBody>
      </p:sp>
    </p:spTree>
    <p:extLst>
      <p:ext uri="{BB962C8B-B14F-4D97-AF65-F5344CB8AC3E}">
        <p14:creationId xmlns:p14="http://schemas.microsoft.com/office/powerpoint/2010/main" val="1818534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a:noFill/>
          <a:ln/>
        </p:spPr>
        <p:txBody>
          <a:bodyPr/>
          <a:lstStyle/>
          <a:p>
            <a:r>
              <a:rPr lang="en-US" altLang="en-US" smtClean="0"/>
              <a:t>When Congress enacted Public Law 94-142 as the Education for All Handicapped Children's Act in 1975, they included a system of procedural safeguards designed to protect the rights of children with disabilities and their parents. During subsequent reauthorizations of the law, now known as the Individuals with Disabilities Education Act, Congress maintained and added to these safeguards. </a:t>
            </a:r>
          </a:p>
          <a:p>
            <a:endParaRPr lang="en-US" altLang="en-US" smtClean="0"/>
          </a:p>
          <a:p>
            <a:r>
              <a:rPr lang="en-US" altLang="en-US" smtClean="0"/>
              <a:t>Procedural safeguards include the right to participate in all meetings, to examine all educational records, and to obtain an independent educational evaluation (IEE) of the child. Parents have the right to written notice when the school proposes to change or refuses to change the identification, evaluation or placement of a child</a:t>
            </a:r>
          </a:p>
        </p:txBody>
      </p:sp>
      <p:sp>
        <p:nvSpPr>
          <p:cNvPr id="7987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7226C937-59E3-403F-82E5-DC3934554731}" type="slidenum">
              <a:rPr lang="en-US" altLang="en-US" sz="1200">
                <a:latin typeface="Calibri" pitchFamily="34" charset="0"/>
              </a:rPr>
              <a:pPr algn="r"/>
              <a:t>34</a:t>
            </a:fld>
            <a:endParaRPr lang="en-US" altLang="en-US" sz="1200">
              <a:latin typeface="Calibri" pitchFamily="34" charset="0"/>
            </a:endParaRPr>
          </a:p>
        </p:txBody>
      </p:sp>
    </p:spTree>
    <p:extLst>
      <p:ext uri="{BB962C8B-B14F-4D97-AF65-F5344CB8AC3E}">
        <p14:creationId xmlns:p14="http://schemas.microsoft.com/office/powerpoint/2010/main" val="266658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a:noFill/>
          <a:ln/>
        </p:spPr>
        <p:txBody>
          <a:bodyPr/>
          <a:lstStyle/>
          <a:p>
            <a:r>
              <a:rPr lang="en-US" smtClean="0"/>
              <a:t>34 CFR Sec. 300.322 Parent participation.</a:t>
            </a:r>
          </a:p>
          <a:p>
            <a:r>
              <a:rPr lang="en-US" smtClean="0"/>
              <a:t>(a) Public agency responsibility-general. Each public agency must take steps to ensure that one or both of the parents of a child with a disability are present at each IEP Team meeting or are afforded the opportunity to participate, including--</a:t>
            </a:r>
          </a:p>
          <a:p>
            <a:r>
              <a:rPr lang="en-US" smtClean="0"/>
              <a:t>(1) Notifying parents of the meeting </a:t>
            </a:r>
            <a:r>
              <a:rPr lang="en-US" b="1" u="sng" smtClean="0"/>
              <a:t>early enough to ensure that they will have an opportunity to attend</a:t>
            </a:r>
            <a:r>
              <a:rPr lang="en-US" smtClean="0"/>
              <a:t>; and</a:t>
            </a:r>
          </a:p>
          <a:p>
            <a:r>
              <a:rPr lang="en-US" smtClean="0"/>
              <a:t>(2) Scheduling the meeting at a mutually agreed on time and place.</a:t>
            </a:r>
          </a:p>
          <a:p>
            <a:r>
              <a:rPr lang="en-US" smtClean="0"/>
              <a:t>(b) Information provided to parents.</a:t>
            </a:r>
          </a:p>
          <a:p>
            <a:r>
              <a:rPr lang="en-US" smtClean="0"/>
              <a:t>(1) The notice required under paragraph (a)(1) of this section must--</a:t>
            </a:r>
          </a:p>
          <a:p>
            <a:r>
              <a:rPr lang="en-US" smtClean="0"/>
              <a:t>(i) Indicate the purpose, time, and location of the meeting and who will be in attendance; and</a:t>
            </a:r>
          </a:p>
          <a:p>
            <a:r>
              <a:rPr lang="en-US" smtClean="0"/>
              <a:t>(ii) Inform the parents of the provisions in Sec. 300.321(a)(6) and (c) (relating to the participation of other individuals on the IEP Team who have knowledge or special expertise about the child), and Sec. 300.321(f) (relating to the participation of the Part C service coordinator or other representatives of the Part C system at the initial IEP Team meeting for a child previously served under Part C of the Act).</a:t>
            </a:r>
          </a:p>
          <a:p>
            <a:endParaRPr lang="en-US" smtClean="0"/>
          </a:p>
        </p:txBody>
      </p:sp>
    </p:spTree>
    <p:extLst>
      <p:ext uri="{BB962C8B-B14F-4D97-AF65-F5344CB8AC3E}">
        <p14:creationId xmlns:p14="http://schemas.microsoft.com/office/powerpoint/2010/main" val="138676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a:noFill/>
          <a:ln/>
        </p:spPr>
        <p:txBody>
          <a:bodyPr/>
          <a:lstStyle/>
          <a:p>
            <a:pPr>
              <a:buFontTx/>
              <a:buChar char="•"/>
            </a:pPr>
            <a:r>
              <a:rPr lang="en-US" smtClean="0"/>
              <a:t>What if parent requests to meet at Starbucks? </a:t>
            </a:r>
          </a:p>
          <a:p>
            <a:endParaRPr lang="en-US" smtClean="0"/>
          </a:p>
          <a:p>
            <a:pPr>
              <a:buFontTx/>
              <a:buChar char="•"/>
            </a:pPr>
            <a:r>
              <a:rPr lang="en-US" smtClean="0"/>
              <a:t>What if parent can only meet after work at 6pm?</a:t>
            </a:r>
          </a:p>
          <a:p>
            <a:endParaRPr lang="en-US" smtClean="0"/>
          </a:p>
          <a:p>
            <a:r>
              <a:rPr lang="en-US" sz="1700" smtClean="0"/>
              <a:t>IEP meetings must be held at a mutually agreeable time and place.</a:t>
            </a:r>
          </a:p>
        </p:txBody>
      </p:sp>
    </p:spTree>
    <p:extLst>
      <p:ext uri="{BB962C8B-B14F-4D97-AF65-F5344CB8AC3E}">
        <p14:creationId xmlns:p14="http://schemas.microsoft.com/office/powerpoint/2010/main" val="1292570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a:noFill/>
          <a:ln/>
        </p:spPr>
        <p:txBody>
          <a:bodyPr/>
          <a:lstStyle/>
          <a:p>
            <a:pPr>
              <a:buFontTx/>
              <a:buChar char="-"/>
            </a:pPr>
            <a:r>
              <a:rPr lang="en-US" smtClean="0"/>
              <a:t>See our One Sheet “IEP Planning Checklist” in the handouts to help plan for the IEP meeting, including scheduling the meeting, the IEP meeting notice, gathering documents and information and deciding on a pre-meeting.</a:t>
            </a:r>
          </a:p>
          <a:p>
            <a:pPr>
              <a:buFontTx/>
              <a:buChar char="-"/>
            </a:pPr>
            <a:r>
              <a:rPr lang="en-US" smtClean="0"/>
              <a:t>Also see our One Sheet “Sample IEP Meeting Agenda” in the handouts which has a list of potential IEP agenda items in the order that those items should be discussed by the team.  Sometimes parents or their attorneys may ask the team to skip items and discuss placement first.  But note that a decision about services and placement should be based on the child’s assessment results, present levels, and areas of need.</a:t>
            </a:r>
          </a:p>
          <a:p>
            <a:pPr>
              <a:buFontTx/>
              <a:buChar char="-"/>
            </a:pPr>
            <a:endParaRPr lang="en-US" smtClean="0"/>
          </a:p>
          <a:p>
            <a:pPr>
              <a:buFontTx/>
              <a:buChar char="-"/>
            </a:pPr>
            <a:endParaRPr lang="en-US" smtClean="0"/>
          </a:p>
        </p:txBody>
      </p:sp>
    </p:spTree>
    <p:extLst>
      <p:ext uri="{BB962C8B-B14F-4D97-AF65-F5344CB8AC3E}">
        <p14:creationId xmlns:p14="http://schemas.microsoft.com/office/powerpoint/2010/main" val="7448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6"/>
          <p:cNvSpPr>
            <a:spLocks noGrp="1"/>
          </p:cNvSpPr>
          <p:nvPr>
            <p:ph type="sldNum" sz="quarter" idx="5"/>
          </p:nvPr>
        </p:nvSpPr>
        <p:spPr>
          <a:noFill/>
        </p:spPr>
        <p:txBody>
          <a:bodyPr/>
          <a:lstStyle/>
          <a:p>
            <a:fld id="{B9EBED07-0A1A-41FB-B69B-52CF2DD29959}" type="slidenum">
              <a:rPr lang="en-US" altLang="en-US" smtClean="0">
                <a:cs typeface="Arial" charset="0"/>
              </a:rPr>
              <a:pPr/>
              <a:t>3</a:t>
            </a:fld>
            <a:endParaRPr lang="en-US" altLang="en-US" smtClean="0">
              <a:cs typeface="Arial" charset="0"/>
            </a:endParaRPr>
          </a:p>
        </p:txBody>
      </p:sp>
      <p:sp>
        <p:nvSpPr>
          <p:cNvPr id="256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12813" eaLnBrk="0" hangingPunct="0"/>
            <a:fld id="{FD4BEB98-9F05-4D0D-8F07-18ECA84CFEA9}" type="slidenum">
              <a:rPr lang="en-US" altLang="en-US" sz="1200">
                <a:solidFill>
                  <a:srgbClr val="000000"/>
                </a:solidFill>
                <a:latin typeface="Calibri" pitchFamily="34" charset="0"/>
              </a:rPr>
              <a:pPr algn="r" defTabSz="912813" eaLnBrk="0" hangingPunct="0"/>
              <a:t>3</a:t>
            </a:fld>
            <a:endParaRPr lang="en-US" altLang="en-US" sz="1200">
              <a:solidFill>
                <a:srgbClr val="000000"/>
              </a:solidFill>
              <a:latin typeface="Calibri" pitchFamily="34" charset="0"/>
            </a:endParaRPr>
          </a:p>
        </p:txBody>
      </p:sp>
      <p:sp>
        <p:nvSpPr>
          <p:cNvPr id="25603" name="Rectangle 2"/>
          <p:cNvSpPr>
            <a:spLocks noGrp="1" noRot="1" noChangeAspect="1" noChangeArrowheads="1" noTextEdit="1"/>
          </p:cNvSpPr>
          <p:nvPr>
            <p:ph type="sldImg"/>
          </p:nvPr>
        </p:nvSpPr>
        <p:spPr bwMode="auto">
          <a:xfrm>
            <a:off x="1185863" y="696913"/>
            <a:ext cx="4646612" cy="3484562"/>
          </a:xfrm>
          <a:noFill/>
          <a:ln>
            <a:solidFill>
              <a:srgbClr val="000000"/>
            </a:solidFill>
            <a:miter lim="800000"/>
            <a:headEnd/>
            <a:tailEnd/>
          </a:ln>
        </p:spPr>
      </p:sp>
      <p:sp>
        <p:nvSpPr>
          <p:cNvPr id="25604" name="Rectangle 3"/>
          <p:cNvSpPr>
            <a:spLocks noGrp="1" noChangeArrowheads="1"/>
          </p:cNvSpPr>
          <p:nvPr>
            <p:ph type="body" idx="1"/>
          </p:nvPr>
        </p:nvSpPr>
        <p:spPr>
          <a:xfrm>
            <a:off x="700088" y="4416425"/>
            <a:ext cx="5610225" cy="4183063"/>
          </a:xfrm>
          <a:noFill/>
          <a:ln/>
        </p:spPr>
        <p:txBody>
          <a:bodyPr/>
          <a:lstStyle/>
          <a:p>
            <a:pPr eaLnBrk="1" hangingPunct="1">
              <a:lnSpc>
                <a:spcPct val="80000"/>
              </a:lnSpc>
              <a:spcBef>
                <a:spcPct val="0"/>
              </a:spcBef>
            </a:pPr>
            <a:r>
              <a:rPr lang="en-US" altLang="en-US" sz="900" smtClean="0"/>
              <a:t>Ready to climb the hill of IDEA and FAPE?</a:t>
            </a:r>
            <a:endParaRPr lang="en-US" altLang="en-US" smtClean="0"/>
          </a:p>
        </p:txBody>
      </p:sp>
    </p:spTree>
    <p:extLst>
      <p:ext uri="{BB962C8B-B14F-4D97-AF65-F5344CB8AC3E}">
        <p14:creationId xmlns:p14="http://schemas.microsoft.com/office/powerpoint/2010/main" val="3657219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a:noFill/>
          <a:ln/>
        </p:spPr>
        <p:txBody>
          <a:bodyPr/>
          <a:lstStyle/>
          <a:p>
            <a:r>
              <a:rPr lang="en-US" smtClean="0"/>
              <a:t>Prior written notice is a document that is required following the proposal and/or refusal related to the initiation or change in the identification, evaluation, educational placement, or offer of FAPE (34 CFR 500.503).</a:t>
            </a:r>
          </a:p>
        </p:txBody>
      </p:sp>
    </p:spTree>
    <p:extLst>
      <p:ext uri="{BB962C8B-B14F-4D97-AF65-F5344CB8AC3E}">
        <p14:creationId xmlns:p14="http://schemas.microsoft.com/office/powerpoint/2010/main" val="2330508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a:noFill/>
          <a:ln/>
        </p:spPr>
        <p:txBody>
          <a:bodyPr/>
          <a:lstStyle/>
          <a:p>
            <a:pPr marL="190500" indent="-190500"/>
            <a:r>
              <a:rPr lang="en-US" sz="1000" smtClean="0"/>
              <a:t>A prior written notice must include 7 required elements, including:</a:t>
            </a:r>
          </a:p>
          <a:p>
            <a:pPr marL="190500" indent="-190500"/>
            <a:endParaRPr lang="en-US" sz="1000" smtClean="0"/>
          </a:p>
          <a:p>
            <a:pPr marL="190500" indent="-190500">
              <a:buFontTx/>
              <a:buAutoNum type="arabicPeriod"/>
            </a:pPr>
            <a:r>
              <a:rPr lang="en-US" sz="1000" smtClean="0"/>
              <a:t>A description of the action proposed or refused by the LEA/district;</a:t>
            </a:r>
          </a:p>
          <a:p>
            <a:pPr marL="190500" indent="-190500">
              <a:buFontTx/>
              <a:buAutoNum type="arabicPeriod"/>
            </a:pPr>
            <a:r>
              <a:rPr lang="en-US" sz="1000" smtClean="0"/>
              <a:t>An explanation of why the LEA/district proposes or refuses to take the action;</a:t>
            </a:r>
          </a:p>
          <a:p>
            <a:pPr marL="190500" indent="-190500">
              <a:buFontTx/>
              <a:buAutoNum type="arabicPeriod"/>
            </a:pPr>
            <a:r>
              <a:rPr lang="en-US" sz="1000" smtClean="0"/>
              <a:t>A description of each evaluation procedure, assessment, record, or report the agency used as a basis for the proposed or refused action;</a:t>
            </a:r>
          </a:p>
          <a:p>
            <a:pPr marL="190500" indent="-190500">
              <a:buFontTx/>
              <a:buAutoNum type="arabicPeriod"/>
            </a:pPr>
            <a:r>
              <a:rPr lang="en-US" sz="1000" smtClean="0"/>
              <a:t>A statement that the parents of a child with a disability have protection under the procedural safeguards of this part and, if this notice is not an initial referral for evaluation, the means by which a copy of a description of the procedural safeguards can be obtained;</a:t>
            </a:r>
          </a:p>
          <a:p>
            <a:pPr marL="190500" indent="-190500">
              <a:buFontTx/>
              <a:buAutoNum type="arabicPeriod"/>
            </a:pPr>
            <a:r>
              <a:rPr lang="en-US" sz="1000" smtClean="0"/>
              <a:t>Sources for parents to contact to obtain assistance in understanding the provisions of this part;</a:t>
            </a:r>
          </a:p>
          <a:p>
            <a:pPr marL="190500" indent="-190500">
              <a:buFontTx/>
              <a:buAutoNum type="arabicPeriod"/>
            </a:pPr>
            <a:r>
              <a:rPr lang="en-US" sz="1000" smtClean="0"/>
              <a:t>A description of other options considered by the IEP Team and the reason why those options were rejected; and</a:t>
            </a:r>
          </a:p>
          <a:p>
            <a:pPr marL="190500" indent="-190500">
              <a:buFontTx/>
              <a:buAutoNum type="arabicPeriod"/>
            </a:pPr>
            <a:r>
              <a:rPr lang="en-US" sz="1000" smtClean="0"/>
              <a:t>A description of the factors that are relevant to the LEA’s/district’s proposal or refusal.</a:t>
            </a:r>
          </a:p>
          <a:p>
            <a:pPr marL="190500" indent="-190500"/>
            <a:endParaRPr lang="en-US" sz="1000" smtClean="0"/>
          </a:p>
          <a:p>
            <a:pPr marL="190500" indent="-190500"/>
            <a:r>
              <a:rPr lang="en-US" sz="1000" smtClean="0"/>
              <a:t>In addition to including these elements, PWN must be provided in language that is understandable to parents and the general public, and should be provided in the native language of the parent unless it is not feasible to do so. In order to ensure that the PWN is understandable, it is recommended that it be written without the use of acronyms or abbreviations. It should serve as a stand-alone document that can be understood by a person who does not have other reports and/or IEP documents to which they may refer.</a:t>
            </a:r>
          </a:p>
          <a:p>
            <a:pPr marL="190500" indent="-190500"/>
            <a:endParaRPr lang="en-US" sz="1000" smtClean="0"/>
          </a:p>
          <a:p>
            <a:pPr marL="190500" indent="-190500"/>
            <a:r>
              <a:rPr lang="en-US" sz="1000" smtClean="0"/>
              <a:t>Phrases such as “N/A” and “see above” should be avoided.</a:t>
            </a:r>
          </a:p>
        </p:txBody>
      </p:sp>
    </p:spTree>
    <p:extLst>
      <p:ext uri="{BB962C8B-B14F-4D97-AF65-F5344CB8AC3E}">
        <p14:creationId xmlns:p14="http://schemas.microsoft.com/office/powerpoint/2010/main" val="4020734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a:noFill/>
          <a:ln/>
        </p:spPr>
        <p:txBody>
          <a:bodyPr/>
          <a:lstStyle/>
          <a:p>
            <a:pPr>
              <a:buFontTx/>
              <a:buChar char="-"/>
            </a:pPr>
            <a:r>
              <a:rPr lang="en-US" smtClean="0"/>
              <a:t>See the One Sheet “Prior Written Notice Checklist” included in the handouts which lists PWN requirements.</a:t>
            </a:r>
          </a:p>
          <a:p>
            <a:pPr>
              <a:buFontTx/>
              <a:buChar char="-"/>
            </a:pPr>
            <a:r>
              <a:rPr lang="en-US" smtClean="0"/>
              <a:t>See the One Sheet “Prior Written Notice – Best Practices” with tips on when to send PWNs, including the best practice of sending PWNs within 15 calendar days.</a:t>
            </a:r>
          </a:p>
        </p:txBody>
      </p:sp>
    </p:spTree>
    <p:extLst>
      <p:ext uri="{BB962C8B-B14F-4D97-AF65-F5344CB8AC3E}">
        <p14:creationId xmlns:p14="http://schemas.microsoft.com/office/powerpoint/2010/main" val="2206127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6"/>
          <p:cNvSpPr>
            <a:spLocks noGrp="1"/>
          </p:cNvSpPr>
          <p:nvPr>
            <p:ph type="sldNum" sz="quarter" idx="5"/>
          </p:nvPr>
        </p:nvSpPr>
        <p:spPr>
          <a:noFill/>
        </p:spPr>
        <p:txBody>
          <a:bodyPr/>
          <a:lstStyle/>
          <a:p>
            <a:fld id="{37862DB4-7675-4402-8069-F2E878849782}" type="slidenum">
              <a:rPr lang="en-US" altLang="en-US" smtClean="0">
                <a:cs typeface="Arial" charset="0"/>
              </a:rPr>
              <a:pPr/>
              <a:t>42</a:t>
            </a:fld>
            <a:endParaRPr lang="en-US" altLang="en-US" smtClean="0">
              <a:cs typeface="Arial" charset="0"/>
            </a:endParaRPr>
          </a:p>
        </p:txBody>
      </p:sp>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pPr eaLnBrk="1" hangingPunct="1">
              <a:spcBef>
                <a:spcPct val="0"/>
              </a:spcBef>
            </a:pPr>
            <a:endParaRPr lang="en-US" altLang="en-US" smtClean="0"/>
          </a:p>
        </p:txBody>
      </p:sp>
      <p:sp>
        <p:nvSpPr>
          <p:cNvPr id="9318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08E97863-773A-4196-94E5-B2342A9E055E}" type="slidenum">
              <a:rPr lang="en-US" altLang="en-US" sz="1200">
                <a:latin typeface="Calibri" pitchFamily="34" charset="0"/>
              </a:rPr>
              <a:pPr algn="r" defTabSz="931863"/>
              <a:t>42</a:t>
            </a:fld>
            <a:endParaRPr lang="en-US" altLang="en-US" sz="1200">
              <a:latin typeface="Calibri" pitchFamily="34" charset="0"/>
            </a:endParaRPr>
          </a:p>
        </p:txBody>
      </p:sp>
    </p:spTree>
    <p:extLst>
      <p:ext uri="{BB962C8B-B14F-4D97-AF65-F5344CB8AC3E}">
        <p14:creationId xmlns:p14="http://schemas.microsoft.com/office/powerpoint/2010/main" val="3077912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6"/>
          <p:cNvSpPr>
            <a:spLocks noGrp="1"/>
          </p:cNvSpPr>
          <p:nvPr>
            <p:ph type="sldNum" sz="quarter" idx="5"/>
          </p:nvPr>
        </p:nvSpPr>
        <p:spPr>
          <a:noFill/>
        </p:spPr>
        <p:txBody>
          <a:bodyPr/>
          <a:lstStyle/>
          <a:p>
            <a:fld id="{FA6220B8-F2E1-4F35-9CB9-D01E105D6B43}" type="slidenum">
              <a:rPr lang="en-US" altLang="en-US" smtClean="0">
                <a:cs typeface="Arial" charset="0"/>
              </a:rPr>
              <a:pPr/>
              <a:t>45</a:t>
            </a:fld>
            <a:endParaRPr lang="en-US" altLang="en-US" smtClean="0">
              <a:cs typeface="Arial" charset="0"/>
            </a:endParaRPr>
          </a:p>
        </p:txBody>
      </p:sp>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a:noFill/>
          <a:ln/>
        </p:spPr>
        <p:txBody>
          <a:bodyPr/>
          <a:lstStyle/>
          <a:p>
            <a:pPr eaLnBrk="1" hangingPunct="1">
              <a:lnSpc>
                <a:spcPct val="90000"/>
              </a:lnSpc>
              <a:spcBef>
                <a:spcPct val="0"/>
              </a:spcBef>
            </a:pPr>
            <a:r>
              <a:rPr lang="en-US" altLang="en-US" smtClean="0"/>
              <a:t>Questions Slide</a:t>
            </a:r>
          </a:p>
        </p:txBody>
      </p:sp>
      <p:sp>
        <p:nvSpPr>
          <p:cNvPr id="9523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89EA3DC1-12B7-40EF-A0F6-958440C68F28}" type="slidenum">
              <a:rPr lang="en-US" altLang="en-US" sz="1200">
                <a:solidFill>
                  <a:srgbClr val="000000"/>
                </a:solidFill>
                <a:latin typeface="Calibri" pitchFamily="34" charset="0"/>
              </a:rPr>
              <a:pPr algn="r" defTabSz="931863"/>
              <a:t>45</a:t>
            </a:fld>
            <a:endParaRPr lang="en-US" altLang="en-US" sz="1200">
              <a:solidFill>
                <a:srgbClr val="000000"/>
              </a:solidFill>
              <a:latin typeface="Calibri" pitchFamily="34" charset="0"/>
            </a:endParaRPr>
          </a:p>
        </p:txBody>
      </p:sp>
    </p:spTree>
    <p:extLst>
      <p:ext uri="{BB962C8B-B14F-4D97-AF65-F5344CB8AC3E}">
        <p14:creationId xmlns:p14="http://schemas.microsoft.com/office/powerpoint/2010/main" val="145820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6"/>
          <p:cNvSpPr>
            <a:spLocks noGrp="1"/>
          </p:cNvSpPr>
          <p:nvPr>
            <p:ph type="sldNum" sz="quarter" idx="5"/>
          </p:nvPr>
        </p:nvSpPr>
        <p:spPr>
          <a:noFill/>
        </p:spPr>
        <p:txBody>
          <a:bodyPr/>
          <a:lstStyle/>
          <a:p>
            <a:fld id="{8629B135-A5FC-46EC-B59B-494928191402}" type="slidenum">
              <a:rPr lang="en-US" altLang="en-US" smtClean="0">
                <a:cs typeface="Arial" charset="0"/>
              </a:rPr>
              <a:pPr/>
              <a:t>46</a:t>
            </a:fld>
            <a:endParaRPr lang="en-US" altLang="en-US" smtClean="0">
              <a:cs typeface="Arial" charset="0"/>
            </a:endParaRPr>
          </a:p>
        </p:txBody>
      </p:sp>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a:noFill/>
          <a:ln/>
        </p:spPr>
        <p:txBody>
          <a:bodyPr/>
          <a:lstStyle/>
          <a:p>
            <a:pPr eaLnBrk="1" hangingPunct="1">
              <a:spcBef>
                <a:spcPct val="0"/>
              </a:spcBef>
            </a:pPr>
            <a:r>
              <a:rPr lang="en-US" altLang="en-US" smtClean="0"/>
              <a:t>Back Slide</a:t>
            </a:r>
          </a:p>
        </p:txBody>
      </p:sp>
      <p:sp>
        <p:nvSpPr>
          <p:cNvPr id="9728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91E97A7D-2EBC-4548-8FAA-60F759D9E823}" type="slidenum">
              <a:rPr lang="en-US" altLang="en-US" sz="1200">
                <a:latin typeface="Calibri" pitchFamily="34" charset="0"/>
              </a:rPr>
              <a:pPr algn="r" defTabSz="931863"/>
              <a:t>46</a:t>
            </a:fld>
            <a:endParaRPr lang="en-US" altLang="en-US" sz="1200">
              <a:latin typeface="Calibri" pitchFamily="34" charset="0"/>
            </a:endParaRPr>
          </a:p>
        </p:txBody>
      </p:sp>
    </p:spTree>
    <p:extLst>
      <p:ext uri="{BB962C8B-B14F-4D97-AF65-F5344CB8AC3E}">
        <p14:creationId xmlns:p14="http://schemas.microsoft.com/office/powerpoint/2010/main" val="60917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solidFill>
                  <a:prstClr val="black"/>
                </a:solidFill>
              </a:rPr>
              <a:t>Additional Acronyms to address (if time permits):</a:t>
            </a:r>
          </a:p>
          <a:p>
            <a:pPr>
              <a:buFont typeface="Arial" panose="020B0604020202020204" pitchFamily="34" charset="0"/>
              <a:buNone/>
              <a:defRPr/>
            </a:pPr>
            <a:endParaRPr lang="en-US" dirty="0" smtClean="0">
              <a:solidFill>
                <a:prstClr val="black"/>
              </a:solidFill>
            </a:endParaRPr>
          </a:p>
          <a:p>
            <a:pPr marL="171450" indent="-171450">
              <a:buFont typeface="Arial" panose="020B0604020202020204" pitchFamily="34" charset="0"/>
              <a:buChar char="•"/>
              <a:defRPr/>
            </a:pPr>
            <a:r>
              <a:rPr lang="en-US" dirty="0" smtClean="0">
                <a:solidFill>
                  <a:prstClr val="black"/>
                </a:solidFill>
              </a:rPr>
              <a:t>IEE Independent Educational Evaluation </a:t>
            </a:r>
          </a:p>
          <a:p>
            <a:pPr marL="171450" indent="-171450">
              <a:buFont typeface="Arial" panose="020B0604020202020204" pitchFamily="34" charset="0"/>
              <a:buChar char="•"/>
              <a:defRPr/>
            </a:pPr>
            <a:r>
              <a:rPr lang="en-US" dirty="0" smtClean="0">
                <a:solidFill>
                  <a:prstClr val="black"/>
                </a:solidFill>
              </a:rPr>
              <a:t>IPP Individual Program Plan (Regional Center)</a:t>
            </a:r>
          </a:p>
          <a:p>
            <a:pPr marL="171450" indent="-171450">
              <a:buFont typeface="Arial" panose="020B0604020202020204" pitchFamily="34" charset="0"/>
              <a:buChar char="•"/>
              <a:defRPr/>
            </a:pPr>
            <a:r>
              <a:rPr lang="en-US" dirty="0" smtClean="0">
                <a:solidFill>
                  <a:prstClr val="black"/>
                </a:solidFill>
              </a:rPr>
              <a:t>LEA Local Education Agency </a:t>
            </a:r>
          </a:p>
          <a:p>
            <a:pPr marL="171450" indent="-171450">
              <a:buFont typeface="Arial" panose="020B0604020202020204" pitchFamily="34" charset="0"/>
              <a:buChar char="•"/>
              <a:defRPr/>
            </a:pPr>
            <a:r>
              <a:rPr lang="en-US" dirty="0" smtClean="0">
                <a:solidFill>
                  <a:prstClr val="black"/>
                </a:solidFill>
              </a:rPr>
              <a:t>NCLB No Child Left Behind </a:t>
            </a:r>
          </a:p>
          <a:p>
            <a:pPr marL="171450" indent="-171450">
              <a:buFont typeface="Arial" panose="020B0604020202020204" pitchFamily="34" charset="0"/>
              <a:buChar char="•"/>
              <a:defRPr/>
            </a:pPr>
            <a:r>
              <a:rPr lang="en-US" dirty="0" smtClean="0">
                <a:solidFill>
                  <a:prstClr val="black"/>
                </a:solidFill>
              </a:rPr>
              <a:t>OAH Office of Administrative Hearings </a:t>
            </a:r>
          </a:p>
          <a:p>
            <a:pPr marL="171450" indent="-171450">
              <a:buFont typeface="Arial" panose="020B0604020202020204" pitchFamily="34" charset="0"/>
              <a:buChar char="•"/>
              <a:defRPr/>
            </a:pPr>
            <a:r>
              <a:rPr lang="en-US" dirty="0" smtClean="0">
                <a:solidFill>
                  <a:prstClr val="black"/>
                </a:solidFill>
              </a:rPr>
              <a:t>OCR U.S. Office for Civil Rights </a:t>
            </a:r>
          </a:p>
          <a:p>
            <a:pPr marL="171450" indent="-171450">
              <a:buFont typeface="Arial" panose="020B0604020202020204" pitchFamily="34" charset="0"/>
              <a:buChar char="•"/>
              <a:defRPr/>
            </a:pPr>
            <a:r>
              <a:rPr lang="en-US" dirty="0" smtClean="0">
                <a:solidFill>
                  <a:prstClr val="black"/>
                </a:solidFill>
              </a:rPr>
              <a:t>OSEP U.S. Office of Special Education Programs / DOE </a:t>
            </a:r>
          </a:p>
          <a:p>
            <a:pPr marL="171450" indent="-171450">
              <a:buFont typeface="Arial" panose="020B0604020202020204" pitchFamily="34" charset="0"/>
              <a:buChar char="•"/>
              <a:defRPr/>
            </a:pPr>
            <a:r>
              <a:rPr lang="en-US" dirty="0" smtClean="0">
                <a:solidFill>
                  <a:prstClr val="black"/>
                </a:solidFill>
              </a:rPr>
              <a:t>OSERS U.S. Office of Special Education and Rehabilitation Programs </a:t>
            </a:r>
            <a:endParaRPr lang="en-US" dirty="0" smtClean="0"/>
          </a:p>
          <a:p>
            <a:pPr marL="171450" indent="-171450">
              <a:buFont typeface="Arial" panose="020B0604020202020204" pitchFamily="34" charset="0"/>
              <a:buChar char="•"/>
              <a:defRPr/>
            </a:pPr>
            <a:r>
              <a:rPr lang="en-US" dirty="0" smtClean="0"/>
              <a:t>ADA Americans with Disabilities Act </a:t>
            </a:r>
          </a:p>
          <a:p>
            <a:pPr marL="171450" indent="-171450">
              <a:buFont typeface="Arial" panose="020B0604020202020204" pitchFamily="34" charset="0"/>
              <a:buChar char="•"/>
              <a:defRPr/>
            </a:pPr>
            <a:r>
              <a:rPr lang="en-US" dirty="0" smtClean="0"/>
              <a:t>ADR Alternative Dispute Resolution </a:t>
            </a:r>
          </a:p>
          <a:p>
            <a:pPr marL="171450" indent="-171450">
              <a:buFont typeface="Arial" panose="020B0604020202020204" pitchFamily="34" charset="0"/>
              <a:buChar char="•"/>
              <a:defRPr/>
            </a:pPr>
            <a:r>
              <a:rPr lang="en-US" dirty="0" smtClean="0"/>
              <a:t>ALJ Administrative Law Judge </a:t>
            </a:r>
          </a:p>
          <a:p>
            <a:pPr marL="171450" indent="-171450">
              <a:buFont typeface="Arial" panose="020B0604020202020204" pitchFamily="34" charset="0"/>
              <a:buChar char="•"/>
              <a:defRPr/>
            </a:pPr>
            <a:r>
              <a:rPr lang="en-US" dirty="0" smtClean="0"/>
              <a:t>AT Assistive Technology </a:t>
            </a:r>
          </a:p>
          <a:p>
            <a:pPr marL="171450" indent="-171450">
              <a:buFont typeface="Arial" panose="020B0604020202020204" pitchFamily="34" charset="0"/>
              <a:buChar char="•"/>
              <a:defRPr/>
            </a:pPr>
            <a:r>
              <a:rPr lang="en-US" dirty="0" smtClean="0"/>
              <a:t>CAHSEE California High School Exit Exam </a:t>
            </a:r>
          </a:p>
          <a:p>
            <a:pPr marL="171450" indent="-171450">
              <a:buFont typeface="Arial" panose="020B0604020202020204" pitchFamily="34" charset="0"/>
              <a:buChar char="•"/>
              <a:defRPr/>
            </a:pPr>
            <a:r>
              <a:rPr lang="en-US" dirty="0" smtClean="0"/>
              <a:t>DIS Designated Instruction and Services </a:t>
            </a:r>
          </a:p>
          <a:p>
            <a:pPr marL="171450" indent="-171450">
              <a:buFont typeface="Arial" panose="020B0604020202020204" pitchFamily="34" charset="0"/>
              <a:buChar char="•"/>
              <a:defRPr/>
            </a:pPr>
            <a:r>
              <a:rPr lang="en-US" dirty="0" smtClean="0"/>
              <a:t>DOE U.S. Department of Education </a:t>
            </a:r>
          </a:p>
          <a:p>
            <a:pPr marL="171450" indent="-171450">
              <a:buFont typeface="Arial" panose="020B0604020202020204" pitchFamily="34" charset="0"/>
              <a:buChar char="•"/>
              <a:defRPr/>
            </a:pPr>
            <a:r>
              <a:rPr lang="en-US" dirty="0" smtClean="0"/>
              <a:t>DOR Department of Rehabilitation </a:t>
            </a:r>
          </a:p>
          <a:p>
            <a:pPr marL="171450" indent="-171450">
              <a:buFont typeface="Arial" panose="020B0604020202020204" pitchFamily="34" charset="0"/>
              <a:buChar char="•"/>
              <a:defRPr/>
            </a:pPr>
            <a:r>
              <a:rPr lang="en-US" dirty="0" smtClean="0"/>
              <a:t>FERPA Family Educational Rights and Privacy Act</a:t>
            </a:r>
          </a:p>
          <a:p>
            <a:pPr marL="171450" indent="-171450">
              <a:buFont typeface="Arial" panose="020B0604020202020204" pitchFamily="34" charset="0"/>
              <a:buChar char="•"/>
              <a:defRPr/>
            </a:pPr>
            <a:r>
              <a:rPr lang="en-US" dirty="0" smtClean="0"/>
              <a:t>OT/PT Occupational Therapy/Physical Therapy </a:t>
            </a:r>
          </a:p>
          <a:p>
            <a:pPr marL="171450" indent="-171450">
              <a:buFont typeface="Arial" panose="020B0604020202020204" pitchFamily="34" charset="0"/>
              <a:buChar char="•"/>
              <a:defRPr/>
            </a:pPr>
            <a:r>
              <a:rPr lang="en-US" dirty="0" smtClean="0"/>
              <a:t>PWN Prior Written Notice </a:t>
            </a:r>
          </a:p>
          <a:p>
            <a:pPr marL="171450" indent="-171450">
              <a:buFont typeface="Arial" panose="020B0604020202020204" pitchFamily="34" charset="0"/>
              <a:buChar char="•"/>
              <a:defRPr/>
            </a:pPr>
            <a:r>
              <a:rPr lang="en-US" dirty="0" smtClean="0"/>
              <a:t>RSP Resource Specialist Program </a:t>
            </a:r>
          </a:p>
          <a:p>
            <a:pPr marL="171450" indent="-171450">
              <a:buFont typeface="Arial" panose="020B0604020202020204" pitchFamily="34" charset="0"/>
              <a:buChar char="•"/>
              <a:defRPr/>
            </a:pPr>
            <a:r>
              <a:rPr lang="en-US" dirty="0" smtClean="0"/>
              <a:t>SDC Special Day Class </a:t>
            </a:r>
          </a:p>
          <a:p>
            <a:pPr marL="171450" indent="-171450">
              <a:buFont typeface="Arial" panose="020B0604020202020204" pitchFamily="34" charset="0"/>
              <a:buChar char="•"/>
              <a:defRPr/>
            </a:pPr>
            <a:r>
              <a:rPr lang="en-US" dirty="0" smtClean="0"/>
              <a:t>SELPA Special Education Local Plan Area </a:t>
            </a:r>
          </a:p>
          <a:p>
            <a:pPr marL="171450" indent="-171450">
              <a:buFont typeface="Arial" panose="020B0604020202020204" pitchFamily="34" charset="0"/>
              <a:buChar char="•"/>
              <a:defRPr/>
            </a:pPr>
            <a:r>
              <a:rPr lang="en-US" dirty="0" smtClean="0"/>
              <a:t>SLP Speech Language Pathologist </a:t>
            </a:r>
          </a:p>
          <a:p>
            <a:pPr marL="171450" indent="-171450">
              <a:buFont typeface="Arial" panose="020B0604020202020204" pitchFamily="34" charset="0"/>
              <a:buChar char="•"/>
              <a:defRPr/>
            </a:pPr>
            <a:r>
              <a:rPr lang="en-US" dirty="0" smtClean="0"/>
              <a:t>SPED Special Education</a:t>
            </a:r>
            <a:endParaRPr lang="en-US" dirty="0"/>
          </a:p>
        </p:txBody>
      </p:sp>
      <p:sp>
        <p:nvSpPr>
          <p:cNvPr id="28675" name="Slide Number Placeholder 3"/>
          <p:cNvSpPr>
            <a:spLocks noGrp="1"/>
          </p:cNvSpPr>
          <p:nvPr>
            <p:ph type="sldNum" sz="quarter" idx="5"/>
          </p:nvPr>
        </p:nvSpPr>
        <p:spPr>
          <a:noFill/>
        </p:spPr>
        <p:txBody>
          <a:bodyPr/>
          <a:lstStyle/>
          <a:p>
            <a:fld id="{A15F1B6F-B9FB-42C9-95E0-449375096D87}" type="slidenum">
              <a:rPr lang="en-US" altLang="en-US" smtClean="0">
                <a:cs typeface="Arial" charset="0"/>
              </a:rPr>
              <a:pPr/>
              <a:t>5</a:t>
            </a:fld>
            <a:endParaRPr lang="en-US" altLang="en-US" smtClean="0">
              <a:cs typeface="Arial" charset="0"/>
            </a:endParaRPr>
          </a:p>
        </p:txBody>
      </p:sp>
    </p:spTree>
    <p:extLst>
      <p:ext uri="{BB962C8B-B14F-4D97-AF65-F5344CB8AC3E}">
        <p14:creationId xmlns:p14="http://schemas.microsoft.com/office/powerpoint/2010/main" val="384715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6"/>
          <p:cNvSpPr>
            <a:spLocks noGrp="1"/>
          </p:cNvSpPr>
          <p:nvPr>
            <p:ph type="sldNum" sz="quarter" idx="5"/>
          </p:nvPr>
        </p:nvSpPr>
        <p:spPr>
          <a:noFill/>
        </p:spPr>
        <p:txBody>
          <a:bodyPr/>
          <a:lstStyle/>
          <a:p>
            <a:fld id="{9C579FBF-7478-464B-860A-9AEB021C2E37}" type="slidenum">
              <a:rPr lang="en-US" altLang="en-US" smtClean="0">
                <a:cs typeface="Arial" charset="0"/>
              </a:rPr>
              <a:pPr/>
              <a:t>6</a:t>
            </a:fld>
            <a:endParaRPr lang="en-US" altLang="en-US" smtClean="0">
              <a:cs typeface="Arial" charset="0"/>
            </a:endParaRPr>
          </a:p>
        </p:txBody>
      </p:sp>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a:noFill/>
          <a:ln/>
        </p:spPr>
        <p:txBody>
          <a:bodyPr/>
          <a:lstStyle/>
          <a:p>
            <a:pPr eaLnBrk="1" hangingPunct="1">
              <a:spcBef>
                <a:spcPct val="0"/>
              </a:spcBef>
            </a:pPr>
            <a:r>
              <a:rPr lang="en-US" smtClean="0"/>
              <a:t>This year marks the 40th anniversary of the IDEA.   After its passage in 1975, from time-to-time Congress has amended the statue and the U.S. Department of Education published and amended the implementing regulations.</a:t>
            </a:r>
          </a:p>
          <a:p>
            <a:pPr eaLnBrk="1" hangingPunct="1">
              <a:spcBef>
                <a:spcPct val="0"/>
              </a:spcBef>
            </a:pPr>
            <a:endParaRPr lang="en-US" altLang="en-US" smtClean="0"/>
          </a:p>
          <a:p>
            <a:r>
              <a:rPr lang="en-US" altLang="en-US" smtClean="0"/>
              <a:t>When the statue was last amended in 2004, it specified the following:</a:t>
            </a:r>
          </a:p>
          <a:p>
            <a:endParaRPr lang="en-US" altLang="en-US" smtClean="0"/>
          </a:p>
          <a:p>
            <a:r>
              <a:rPr lang="en-US" altLang="en-US" smtClean="0"/>
              <a:t>Congress finds the following: (1) Disability is a natural part of the human experience and in no way diminishes the right of individuals to participate in or contribute to society. Improving educational results for children with disabilities is an essential element of our national policy of ensuring equality of opportunity, full participation, independent living, and economic self-sufficiency for individuals with disabilities.</a:t>
            </a:r>
          </a:p>
          <a:p>
            <a:endParaRPr lang="en-US" altLang="en-US" smtClean="0"/>
          </a:p>
          <a:p>
            <a:r>
              <a:rPr lang="en-US" altLang="en-US" smtClean="0"/>
              <a:t>The final regulations for Part B of IDEA, published in August 2006, begin with a statement of the IDEA’s purposes, which are:</a:t>
            </a:r>
          </a:p>
          <a:p>
            <a:r>
              <a:rPr lang="en-US" altLang="en-US" smtClean="0"/>
              <a:t>(a) To ensure that all children with disabilities have available to them a free appropriate public education that emphasizes special education and related services designed to meet their unique needs and prepare them for further education, employment, and independent living;</a:t>
            </a:r>
          </a:p>
          <a:p>
            <a:r>
              <a:rPr lang="en-US" altLang="en-US" smtClean="0"/>
              <a:t>(b) To ensure that the rights of children with disabilities and their parents are protected;</a:t>
            </a:r>
          </a:p>
          <a:p>
            <a:r>
              <a:rPr lang="en-US" altLang="en-US" smtClean="0"/>
              <a:t>(c) To assist States, localities, educational service agencies, and Federal agencies to provide for the education of all children with disabilities; and</a:t>
            </a:r>
          </a:p>
          <a:p>
            <a:r>
              <a:rPr lang="en-US" altLang="en-US" smtClean="0"/>
              <a:t>(d) To assess and ensure the effectiveness of efforts to educate children with disabilities. (§300.1)</a:t>
            </a:r>
          </a:p>
          <a:p>
            <a:endParaRPr lang="en-US" altLang="en-US" smtClean="0"/>
          </a:p>
          <a:p>
            <a:r>
              <a:rPr lang="en-US" altLang="en-US" smtClean="0"/>
              <a:t>The purpose of the Individuals with Disabilities Education Act (IDEA) (20U.S.C. § 1400 et. seq.) is to “ensure that all children with disabilities have available to them a free appropriate public education (FAPE),” and to protect the rights of those children and their parents. (20 U.S.C. § 1400(d)(1)(A), (B), and (C); see also Ed. Code, § 56000.) </a:t>
            </a:r>
          </a:p>
          <a:p>
            <a:endParaRPr lang="en-US" altLang="en-US" smtClean="0"/>
          </a:p>
          <a:p>
            <a:r>
              <a:rPr lang="en-US" b="1" smtClean="0"/>
              <a:t>Sec. 300.1 Purposes.</a:t>
            </a:r>
          </a:p>
          <a:p>
            <a:r>
              <a:rPr lang="en-US" smtClean="0"/>
              <a:t>The purposes of this part are-- </a:t>
            </a:r>
          </a:p>
          <a:p>
            <a:r>
              <a:rPr lang="en-US" smtClean="0"/>
              <a:t>(a) To ensure that all children with disabilities have available to them a free appropriate public education that emphasizes special education and related services designed to meet their unique needs and prepare them for further education, employment, and independent living; </a:t>
            </a:r>
          </a:p>
          <a:p>
            <a:r>
              <a:rPr lang="en-US" smtClean="0"/>
              <a:t>(b) To ensure that the rights of children with disabilities and their parents are protected; </a:t>
            </a:r>
          </a:p>
          <a:p>
            <a:r>
              <a:rPr lang="en-US" smtClean="0"/>
              <a:t>(c) To assist States, localities, educational service agencies, and Federal agencies to provide for the education of all children with disabilities; and </a:t>
            </a:r>
          </a:p>
          <a:p>
            <a:r>
              <a:rPr lang="en-US" smtClean="0"/>
              <a:t>(d) To assess and ensure the effectiveness of efforts to educate children with disabilities. </a:t>
            </a:r>
          </a:p>
          <a:p>
            <a:endParaRPr lang="en-US" smtClean="0"/>
          </a:p>
          <a:p>
            <a:r>
              <a:rPr lang="en-US" smtClean="0"/>
              <a:t>(Authority: 20 U.S.C. 1400(d) ) </a:t>
            </a:r>
          </a:p>
          <a:p>
            <a:endParaRPr lang="en-US" altLang="en-US" smtClean="0"/>
          </a:p>
          <a:p>
            <a:r>
              <a:rPr lang="en-US" altLang="en-US" smtClean="0"/>
              <a:t>A FAPE means special education and related services that are available to the student at no cost, that meet the state educational standards, and that conform to the student’s individualized education program (IEP). (20 U.S.C. § 1401(9); Cal. Code Regs., tit. 5, §</a:t>
            </a:r>
          </a:p>
          <a:p>
            <a:r>
              <a:rPr lang="en-US" altLang="en-US" smtClean="0"/>
              <a:t>3001, subd. (o).)</a:t>
            </a:r>
          </a:p>
        </p:txBody>
      </p:sp>
      <p:sp>
        <p:nvSpPr>
          <p:cNvPr id="307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B67B3E44-EA87-437D-A58C-5D2DC20E0B19}" type="slidenum">
              <a:rPr lang="en-US" altLang="en-US" sz="1200">
                <a:latin typeface="Calibri" pitchFamily="34" charset="0"/>
              </a:rPr>
              <a:pPr algn="r" defTabSz="931863"/>
              <a:t>6</a:t>
            </a:fld>
            <a:endParaRPr lang="en-US" altLang="en-US" sz="1200">
              <a:latin typeface="Calibri" pitchFamily="34" charset="0"/>
            </a:endParaRPr>
          </a:p>
        </p:txBody>
      </p:sp>
    </p:spTree>
    <p:extLst>
      <p:ext uri="{BB962C8B-B14F-4D97-AF65-F5344CB8AC3E}">
        <p14:creationId xmlns:p14="http://schemas.microsoft.com/office/powerpoint/2010/main" val="189234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smtClean="0"/>
              <a:t>IDEA</a:t>
            </a:r>
          </a:p>
          <a:p>
            <a:pPr marL="171450" indent="-171450">
              <a:buFont typeface="Arial" panose="020B0604020202020204" pitchFamily="34" charset="0"/>
              <a:buChar char="•"/>
              <a:defRPr/>
            </a:pPr>
            <a:r>
              <a:rPr lang="en-US" dirty="0" smtClean="0"/>
              <a:t>US Department of Education is tasked with developing the federal regulations, which can be found at 34 CFR part 300 et seq.</a:t>
            </a:r>
          </a:p>
          <a:p>
            <a:pPr marL="171450" indent="-171450">
              <a:buFont typeface="Arial" panose="020B0604020202020204" pitchFamily="34" charset="0"/>
              <a:buChar char="•"/>
              <a:defRPr/>
            </a:pPr>
            <a:r>
              <a:rPr lang="en-US" dirty="0" smtClean="0"/>
              <a:t>Important Federal Case:</a:t>
            </a:r>
          </a:p>
          <a:p>
            <a:pPr marL="628650" lvl="1" indent="-171450">
              <a:buFont typeface="Arial" panose="020B0604020202020204" pitchFamily="34" charset="0"/>
              <a:buChar char="•"/>
              <a:defRPr/>
            </a:pPr>
            <a:r>
              <a:rPr lang="en-US" i="1" dirty="0" smtClean="0">
                <a:hlinkClick r:id="rId3"/>
              </a:rPr>
              <a:t>Board of Ed. of </a:t>
            </a:r>
            <a:r>
              <a:rPr lang="en-US" i="1" dirty="0" err="1" smtClean="0">
                <a:hlinkClick r:id="rId3"/>
              </a:rPr>
              <a:t>Hendrick</a:t>
            </a:r>
            <a:r>
              <a:rPr lang="en-US" i="1" dirty="0" smtClean="0">
                <a:hlinkClick r:id="rId3"/>
              </a:rPr>
              <a:t> Hudson Central School Dist. v. Rowley</a:t>
            </a:r>
            <a:r>
              <a:rPr lang="en-US" dirty="0" smtClean="0">
                <a:hlinkClick r:id="rId3"/>
              </a:rPr>
              <a:t> 458 U.S. 176 (1982).</a:t>
            </a:r>
            <a:r>
              <a:rPr lang="en-US" dirty="0" smtClean="0"/>
              <a:t> First decision in a special education case by the U. S. Supreme Court; defined "free appropriate public education. (Discussed more next slide)</a:t>
            </a:r>
          </a:p>
          <a:p>
            <a:pPr marL="171450" indent="-171450">
              <a:buFont typeface="Arial" panose="020B0604020202020204" pitchFamily="34" charset="0"/>
              <a:buChar char="•"/>
              <a:defRPr/>
            </a:pPr>
            <a:r>
              <a:rPr lang="en-US" dirty="0" smtClean="0"/>
              <a:t>Cal. Ed Code on special education begins in/around Ed. Code Section 56000 et seq.</a:t>
            </a:r>
          </a:p>
          <a:p>
            <a:pPr marL="171450" indent="-171450">
              <a:buFont typeface="Arial" panose="020B0604020202020204" pitchFamily="34" charset="0"/>
              <a:buChar char="•"/>
              <a:defRPr/>
            </a:pPr>
            <a:r>
              <a:rPr lang="en-US" dirty="0" smtClean="0"/>
              <a:t>State </a:t>
            </a:r>
            <a:r>
              <a:rPr lang="en-US" dirty="0" err="1" smtClean="0"/>
              <a:t>Regs</a:t>
            </a:r>
            <a:r>
              <a:rPr lang="en-US" dirty="0" smtClean="0"/>
              <a:t> (CDE)</a:t>
            </a:r>
          </a:p>
          <a:p>
            <a:pPr marL="171450" indent="-171450">
              <a:buFont typeface="Arial" panose="020B0604020202020204" pitchFamily="34" charset="0"/>
              <a:buChar char="•"/>
              <a:defRPr/>
            </a:pPr>
            <a:r>
              <a:rPr lang="en-US" dirty="0" smtClean="0"/>
              <a:t>Policy:</a:t>
            </a:r>
          </a:p>
          <a:p>
            <a:pPr marL="628650" lvl="1" indent="-171450">
              <a:buFont typeface="Arial" panose="020B0604020202020204" pitchFamily="34" charset="0"/>
              <a:buChar char="•"/>
              <a:defRPr/>
            </a:pPr>
            <a:r>
              <a:rPr lang="en-US" dirty="0" smtClean="0"/>
              <a:t>SELPA policy (ex: IEE criteria)</a:t>
            </a:r>
          </a:p>
          <a:p>
            <a:pPr marL="628650" lvl="1" indent="-171450">
              <a:buFont typeface="Arial" panose="020B0604020202020204" pitchFamily="34" charset="0"/>
              <a:buChar char="•"/>
              <a:defRPr/>
            </a:pPr>
            <a:r>
              <a:rPr lang="en-US" dirty="0" smtClean="0"/>
              <a:t>Board Policy </a:t>
            </a:r>
          </a:p>
          <a:p>
            <a:pPr marL="628650" lvl="1" indent="-171450">
              <a:buFont typeface="Arial" panose="020B0604020202020204" pitchFamily="34" charset="0"/>
              <a:buChar char="•"/>
              <a:defRPr/>
            </a:pPr>
            <a:r>
              <a:rPr lang="en-US" dirty="0" smtClean="0"/>
              <a:t>District forms</a:t>
            </a:r>
          </a:p>
          <a:p>
            <a:pPr marL="171450" indent="-171450">
              <a:buFont typeface="Arial" panose="020B0604020202020204" pitchFamily="34" charset="0"/>
              <a:buChar char="•"/>
              <a:defRPr/>
            </a:pPr>
            <a:r>
              <a:rPr lang="en-US" dirty="0" smtClean="0"/>
              <a:t>Persuasive Authority (not binding)/Guidance:</a:t>
            </a:r>
          </a:p>
          <a:p>
            <a:pPr marL="628650" lvl="1" indent="-171450">
              <a:buFont typeface="Arial" panose="020B0604020202020204" pitchFamily="34" charset="0"/>
              <a:buChar char="•"/>
              <a:defRPr/>
            </a:pPr>
            <a:r>
              <a:rPr lang="en-US" dirty="0" smtClean="0"/>
              <a:t>OAH cases</a:t>
            </a:r>
          </a:p>
          <a:p>
            <a:pPr marL="628650" lvl="1" indent="-171450">
              <a:buFont typeface="Arial" panose="020B0604020202020204" pitchFamily="34" charset="0"/>
              <a:buChar char="•"/>
              <a:defRPr/>
            </a:pPr>
            <a:r>
              <a:rPr lang="en-US" dirty="0" smtClean="0"/>
              <a:t>OCR – “Dear Colleague Letters”</a:t>
            </a:r>
          </a:p>
          <a:p>
            <a:pPr marL="628650" lvl="1" indent="-171450">
              <a:buFont typeface="Arial" panose="020B0604020202020204" pitchFamily="34" charset="0"/>
              <a:buChar char="•"/>
              <a:defRPr/>
            </a:pPr>
            <a:r>
              <a:rPr lang="en-US" dirty="0" smtClean="0"/>
              <a:t>OSEP</a:t>
            </a:r>
          </a:p>
          <a:p>
            <a:pPr marL="628650" lvl="1" indent="-171450">
              <a:buFont typeface="Arial" panose="020B0604020202020204" pitchFamily="34" charset="0"/>
              <a:buChar char="•"/>
              <a:defRPr/>
            </a:pPr>
            <a:r>
              <a:rPr lang="en-US" dirty="0" smtClean="0"/>
              <a:t>OSERS</a:t>
            </a:r>
          </a:p>
          <a:p>
            <a:pPr marL="628650" lvl="1" indent="-171450">
              <a:buFont typeface="Arial" panose="020B0604020202020204" pitchFamily="34" charset="0"/>
              <a:buChar char="•"/>
              <a:defRPr/>
            </a:pPr>
            <a:endParaRPr lang="en-US" dirty="0" smtClean="0"/>
          </a:p>
          <a:p>
            <a:pPr>
              <a:defRPr/>
            </a:pPr>
            <a:endParaRPr lang="en-US" dirty="0" smtClean="0"/>
          </a:p>
          <a:p>
            <a:pPr>
              <a:defRPr/>
            </a:pPr>
            <a:endParaRPr lang="en-US" dirty="0"/>
          </a:p>
        </p:txBody>
      </p:sp>
      <p:sp>
        <p:nvSpPr>
          <p:cNvPr id="32771" name="Slide Number Placeholder 3"/>
          <p:cNvSpPr>
            <a:spLocks noGrp="1"/>
          </p:cNvSpPr>
          <p:nvPr>
            <p:ph type="sldNum" sz="quarter" idx="5"/>
          </p:nvPr>
        </p:nvSpPr>
        <p:spPr>
          <a:noFill/>
        </p:spPr>
        <p:txBody>
          <a:bodyPr/>
          <a:lstStyle/>
          <a:p>
            <a:fld id="{0D79D7D0-9D81-4A5C-8F5D-CFA10317DFBF}" type="slidenum">
              <a:rPr lang="en-US" altLang="en-US" smtClean="0">
                <a:cs typeface="Arial" charset="0"/>
              </a:rPr>
              <a:pPr/>
              <a:t>7</a:t>
            </a:fld>
            <a:endParaRPr lang="en-US" altLang="en-US" smtClean="0">
              <a:cs typeface="Arial" charset="0"/>
            </a:endParaRPr>
          </a:p>
        </p:txBody>
      </p:sp>
    </p:spTree>
    <p:extLst>
      <p:ext uri="{BB962C8B-B14F-4D97-AF65-F5344CB8AC3E}">
        <p14:creationId xmlns:p14="http://schemas.microsoft.com/office/powerpoint/2010/main" val="360552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Rowley Standard:  Important US Supreme Court Case laying the framework that is followed today.</a:t>
            </a:r>
          </a:p>
          <a:p>
            <a:pPr>
              <a:defRPr/>
            </a:pPr>
            <a:endParaRPr lang="en-US" dirty="0" smtClean="0"/>
          </a:p>
          <a:p>
            <a:pPr>
              <a:defRPr/>
            </a:pPr>
            <a:r>
              <a:rPr lang="en-US" dirty="0" smtClean="0">
                <a:latin typeface="Times New Roman" panose="02020603050405020304" pitchFamily="18" charset="0"/>
              </a:rPr>
              <a:t>The inquiry in suits brought under §1415(e)(2) is twofold:</a:t>
            </a:r>
          </a:p>
          <a:p>
            <a:pPr marL="171450" indent="-171450">
              <a:buFont typeface="Arial" panose="020B0604020202020204" pitchFamily="34" charset="0"/>
              <a:buChar char="•"/>
              <a:defRPr/>
            </a:pPr>
            <a:r>
              <a:rPr lang="en-US" dirty="0" smtClean="0">
                <a:latin typeface="Times New Roman" panose="02020603050405020304" pitchFamily="18" charset="0"/>
              </a:rPr>
              <a:t>First, has the State complied with the </a:t>
            </a:r>
            <a:r>
              <a:rPr lang="en-US" b="1" dirty="0" smtClean="0">
                <a:latin typeface="Times New Roman" panose="02020603050405020304" pitchFamily="18" charset="0"/>
              </a:rPr>
              <a:t>procedures</a:t>
            </a:r>
            <a:r>
              <a:rPr lang="en-US" dirty="0" smtClean="0">
                <a:latin typeface="Times New Roman" panose="02020603050405020304" pitchFamily="18" charset="0"/>
              </a:rPr>
              <a:t> set forth in the IDEA?</a:t>
            </a:r>
          </a:p>
          <a:p>
            <a:pPr marL="171450" indent="-171450">
              <a:buFont typeface="Arial" panose="020B0604020202020204" pitchFamily="34" charset="0"/>
              <a:buChar char="•"/>
              <a:defRPr/>
            </a:pPr>
            <a:r>
              <a:rPr lang="en-US" dirty="0" smtClean="0">
                <a:latin typeface="Times New Roman" panose="02020603050405020304" pitchFamily="18" charset="0"/>
              </a:rPr>
              <a:t>And second, is the individualized education program developed through the IDEA procedures reasonably calculated to enable  the child to receive </a:t>
            </a:r>
          </a:p>
          <a:p>
            <a:pPr>
              <a:defRPr/>
            </a:pPr>
            <a:r>
              <a:rPr lang="en-US" dirty="0" smtClean="0">
                <a:latin typeface="Times New Roman" panose="02020603050405020304" pitchFamily="18" charset="0"/>
              </a:rPr>
              <a:t>educational benefits? (</a:t>
            </a:r>
            <a:r>
              <a:rPr lang="en-US" b="1" dirty="0" smtClean="0">
                <a:latin typeface="Times New Roman" panose="02020603050405020304" pitchFamily="18" charset="0"/>
              </a:rPr>
              <a:t>Substantive Component</a:t>
            </a:r>
            <a:r>
              <a:rPr lang="en-US" dirty="0" smtClean="0">
                <a:latin typeface="Times New Roman" panose="02020603050405020304" pitchFamily="18" charset="0"/>
              </a:rPr>
              <a:t>)</a:t>
            </a:r>
          </a:p>
          <a:p>
            <a:pPr>
              <a:defRPr/>
            </a:pPr>
            <a:endParaRPr lang="en-US" dirty="0" smtClean="0">
              <a:latin typeface="Times New Roman" panose="02020603050405020304" pitchFamily="18" charset="0"/>
            </a:endParaRPr>
          </a:p>
          <a:p>
            <a:pPr>
              <a:defRPr/>
            </a:pPr>
            <a:r>
              <a:rPr lang="en-US" dirty="0" smtClean="0">
                <a:latin typeface="Times New Roman" panose="02020603050405020304" pitchFamily="18" charset="0"/>
              </a:rPr>
              <a:t>If these requirements are met, the State has complied with the obligations imposed by Congress and the courts can require no more. (458 </a:t>
            </a:r>
          </a:p>
          <a:p>
            <a:pPr>
              <a:defRPr/>
            </a:pPr>
            <a:r>
              <a:rPr lang="en-US" dirty="0" smtClean="0">
                <a:latin typeface="Times New Roman" panose="02020603050405020304" pitchFamily="18" charset="0"/>
              </a:rPr>
              <a:t>US 176, 204) As the analysis goes, if the school district has not complied with the Federally mandated procedures, and if the violation resulted in some form of </a:t>
            </a:r>
          </a:p>
          <a:p>
            <a:pPr>
              <a:defRPr/>
            </a:pPr>
            <a:r>
              <a:rPr lang="en-US" dirty="0" smtClean="0">
                <a:latin typeface="Times New Roman" panose="02020603050405020304" pitchFamily="18" charset="0"/>
              </a:rPr>
              <a:t>significant harm to the student, all educational decision making from the point of the violation forward is suspect. What this means is that judges will be more likely to step in and substitute their judgment for that of the educators, given a significant procedural violation.  If, on the other hand, the school district has complied with all of the procedures in the IDEA, then the analysis requires asking the second "Rowley question," regarding the substantive components of the child’s program/IEP. </a:t>
            </a:r>
          </a:p>
          <a:p>
            <a:pPr>
              <a:defRPr/>
            </a:pPr>
            <a:endParaRPr lang="en-US" dirty="0" smtClean="0">
              <a:latin typeface="Times New Roman" panose="02020603050405020304" pitchFamily="18" charset="0"/>
            </a:endParaRPr>
          </a:p>
          <a:p>
            <a:pPr>
              <a:defRPr/>
            </a:pPr>
            <a:r>
              <a:rPr lang="en-US" dirty="0" smtClean="0">
                <a:latin typeface="Times New Roman" panose="02020603050405020304" pitchFamily="18" charset="0"/>
              </a:rPr>
              <a:t>Board of Ed. of </a:t>
            </a:r>
            <a:r>
              <a:rPr lang="en-US" dirty="0" err="1" smtClean="0">
                <a:latin typeface="Times New Roman" panose="02020603050405020304" pitchFamily="18" charset="0"/>
              </a:rPr>
              <a:t>Hendrick</a:t>
            </a:r>
            <a:r>
              <a:rPr lang="en-US" dirty="0" smtClean="0">
                <a:latin typeface="Times New Roman" panose="02020603050405020304" pitchFamily="18" charset="0"/>
              </a:rPr>
              <a:t> Hudson Central School Dist. v. Rowley 458 U.S. 176 (1982)</a:t>
            </a:r>
          </a:p>
          <a:p>
            <a:pPr marL="171450" indent="-171450">
              <a:buFont typeface="Arial" panose="020B0604020202020204" pitchFamily="34" charset="0"/>
              <a:buChar char="•"/>
              <a:defRPr/>
            </a:pPr>
            <a:endParaRPr lang="en-US" dirty="0"/>
          </a:p>
        </p:txBody>
      </p:sp>
      <p:sp>
        <p:nvSpPr>
          <p:cNvPr id="34819" name="Slide Number Placeholder 3"/>
          <p:cNvSpPr>
            <a:spLocks noGrp="1"/>
          </p:cNvSpPr>
          <p:nvPr>
            <p:ph type="sldNum" sz="quarter" idx="5"/>
          </p:nvPr>
        </p:nvSpPr>
        <p:spPr>
          <a:noFill/>
        </p:spPr>
        <p:txBody>
          <a:bodyPr/>
          <a:lstStyle/>
          <a:p>
            <a:fld id="{0FD0C1AE-B663-48E5-95EB-0EA3F52598FF}" type="slidenum">
              <a:rPr lang="en-US" altLang="en-US" smtClean="0">
                <a:cs typeface="Arial" charset="0"/>
              </a:rPr>
              <a:pPr/>
              <a:t>8</a:t>
            </a:fld>
            <a:endParaRPr lang="en-US" altLang="en-US" smtClean="0">
              <a:cs typeface="Arial" charset="0"/>
            </a:endParaRPr>
          </a:p>
        </p:txBody>
      </p:sp>
    </p:spTree>
    <p:extLst>
      <p:ext uri="{BB962C8B-B14F-4D97-AF65-F5344CB8AC3E}">
        <p14:creationId xmlns:p14="http://schemas.microsoft.com/office/powerpoint/2010/main" val="68198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a:noFill/>
          <a:ln/>
        </p:spPr>
        <p:txBody>
          <a:bodyPr/>
          <a:lstStyle/>
          <a:p>
            <a:pPr eaLnBrk="1" hangingPunct="1">
              <a:spcBef>
                <a:spcPct val="0"/>
              </a:spcBef>
            </a:pPr>
            <a:r>
              <a:rPr lang="en-US" altLang="en-US" smtClean="0"/>
              <a:t>May be a good slide to mention that the substantive issue will be addressed in further detail in PART 2 presentation (titled: Complying with Substantive FAPE and IEP Requirements).</a:t>
            </a:r>
          </a:p>
        </p:txBody>
      </p:sp>
      <p:sp>
        <p:nvSpPr>
          <p:cNvPr id="3686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0F8ED09D-AF71-4096-A26A-72A694F830E4}" type="slidenum">
              <a:rPr lang="en-US" altLang="en-US" sz="1200">
                <a:latin typeface="Calibri" pitchFamily="34" charset="0"/>
              </a:rPr>
              <a:pPr algn="r"/>
              <a:t>9</a:t>
            </a:fld>
            <a:endParaRPr lang="en-US" altLang="en-US" sz="1200">
              <a:latin typeface="Calibri" pitchFamily="34" charset="0"/>
            </a:endParaRPr>
          </a:p>
        </p:txBody>
      </p:sp>
    </p:spTree>
    <p:extLst>
      <p:ext uri="{BB962C8B-B14F-4D97-AF65-F5344CB8AC3E}">
        <p14:creationId xmlns:p14="http://schemas.microsoft.com/office/powerpoint/2010/main" val="213671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a:noFill/>
          <a:ln/>
        </p:spPr>
        <p:txBody>
          <a:bodyPr/>
          <a:lstStyle/>
          <a:p>
            <a:r>
              <a:rPr lang="en-US" altLang="en-US" sz="1600" i="1" smtClean="0"/>
              <a:t>Lawsuits</a:t>
            </a:r>
            <a:r>
              <a:rPr lang="en-US" altLang="en-US" sz="1600" smtClean="0"/>
              <a:t> can be in state or federal court for violations of the IDEA and/or anti-discrimination laws or come on appeal from OAH cases. </a:t>
            </a:r>
          </a:p>
          <a:p>
            <a:endParaRPr lang="en-US" sz="1600" smtClean="0"/>
          </a:p>
          <a:p>
            <a:r>
              <a:rPr lang="en-US" sz="1600" smtClean="0"/>
              <a:t>May be a good slide to mention that PART 3 presentation will address in further detail issues surrounding due process and complaints. </a:t>
            </a:r>
          </a:p>
        </p:txBody>
      </p:sp>
    </p:spTree>
    <p:extLst>
      <p:ext uri="{BB962C8B-B14F-4D97-AF65-F5344CB8AC3E}">
        <p14:creationId xmlns:p14="http://schemas.microsoft.com/office/powerpoint/2010/main" val="3317641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Non-Pfizer\Lozano_Smith\Natives\Lozano-Smith_CoverSlide-0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657600" y="685800"/>
            <a:ext cx="4800600" cy="2514600"/>
          </a:xfrm>
        </p:spPr>
        <p:txBody>
          <a:bodyPr anchor="b">
            <a:normAutofit/>
          </a:bodyPr>
          <a:lstStyle>
            <a:lvl1pP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57600" y="3352800"/>
            <a:ext cx="48006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71600"/>
            <a:ext cx="8229600" cy="4800600"/>
          </a:xfrm>
        </p:spPr>
        <p:txBody>
          <a:bodyPr/>
          <a:lstStyle/>
          <a:p>
            <a:endParaRPr lang="en-US"/>
          </a:p>
        </p:txBody>
      </p:sp>
      <p:sp>
        <p:nvSpPr>
          <p:cNvPr id="4" name="Slide Number Placeholder 3"/>
          <p:cNvSpPr>
            <a:spLocks noGrp="1"/>
          </p:cNvSpPr>
          <p:nvPr>
            <p:ph type="sldNum" sz="quarter" idx="10"/>
          </p:nvPr>
        </p:nvSpPr>
        <p:spPr>
          <a:xfrm>
            <a:off x="8229600" y="6356350"/>
            <a:ext cx="457200" cy="365125"/>
          </a:xfrm>
        </p:spPr>
        <p:txBody>
          <a:bodyPr/>
          <a:lstStyle>
            <a:lvl1pPr>
              <a:defRPr/>
            </a:lvl1pPr>
          </a:lstStyle>
          <a:p>
            <a:fld id="{102302C9-4B2F-4D78-89E3-2996A95A2A17}" type="slidenum">
              <a:rPr lang="en-US" altLang="en-US">
                <a:solidFill>
                  <a:srgbClr val="1F4485"/>
                </a:solidFill>
              </a:rPr>
              <a:pPr/>
              <a:t>‹#›</a:t>
            </a:fld>
            <a:endParaRPr lang="en-US" altLang="en-US">
              <a:solidFill>
                <a:srgbClr val="1F4485"/>
              </a:solidFill>
            </a:endParaRPr>
          </a:p>
        </p:txBody>
      </p:sp>
    </p:spTree>
    <p:extLst>
      <p:ext uri="{BB962C8B-B14F-4D97-AF65-F5344CB8AC3E}">
        <p14:creationId xmlns:p14="http://schemas.microsoft.com/office/powerpoint/2010/main" val="37521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duczya\Desktop\Lozano_Smith\Natives\Lozano-Smith_ContentSlide-01.jpg"/>
          <p:cNvPicPr>
            <a:picLocks noChangeAspect="1" noChangeArrowheads="1"/>
          </p:cNvPicPr>
          <p:nvPr/>
        </p:nvPicPr>
        <p:blipFill>
          <a:blip r:embed="rId2"/>
          <a:srcRect/>
          <a:stretch>
            <a:fillRect/>
          </a:stretch>
        </p:blipFill>
        <p:spPr bwMode="auto">
          <a:xfrm>
            <a:off x="0" y="7938"/>
            <a:ext cx="9144000" cy="1169987"/>
          </a:xfrm>
          <a:prstGeom prst="rect">
            <a:avLst/>
          </a:prstGeom>
          <a:noFill/>
          <a:ln w="9525">
            <a:noFill/>
            <a:miter lim="800000"/>
            <a:headEnd/>
            <a:tailEnd/>
          </a:ln>
        </p:spPr>
      </p:pic>
      <p:pic>
        <p:nvPicPr>
          <p:cNvPr id="5" name="Picture 3" descr="C:\Users\duczya\Desktop\Lozano_Smith\Natives\Lozano-Smith_ContentSlide-02.jpg"/>
          <p:cNvPicPr>
            <a:picLocks noChangeAspect="1" noChangeArrowheads="1"/>
          </p:cNvPicPr>
          <p:nvPr/>
        </p:nvPicPr>
        <p:blipFill>
          <a:blip r:embed="rId3"/>
          <a:srcRect/>
          <a:stretch>
            <a:fillRect/>
          </a:stretch>
        </p:blipFill>
        <p:spPr bwMode="auto">
          <a:xfrm>
            <a:off x="381000" y="6232525"/>
            <a:ext cx="2341563" cy="603250"/>
          </a:xfrm>
          <a:prstGeom prst="rect">
            <a:avLst/>
          </a:prstGeom>
          <a:noFill/>
          <a:ln w="9525">
            <a:noFill/>
            <a:miter lim="800000"/>
            <a:headEnd/>
            <a:tailEnd/>
          </a:ln>
        </p:spPr>
      </p:pic>
      <p:cxnSp>
        <p:nvCxnSpPr>
          <p:cNvPr id="6" name="Straight Connector 5"/>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657600" y="457201"/>
            <a:ext cx="4800600" cy="3143250"/>
          </a:xfrm>
        </p:spPr>
        <p:txBody>
          <a:bodyPr anchor="t"/>
          <a:lstStyle>
            <a:lvl1pPr algn="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800600" y="3886200"/>
            <a:ext cx="36576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3" descr="C:\Users\duczya\Desktop\Lozano_Smith\Natives\Lozano-Smith_ContentSlide-01.jpg"/>
          <p:cNvPicPr>
            <a:picLocks noChangeAspect="1" noChangeArrowheads="1"/>
          </p:cNvPicPr>
          <p:nvPr/>
        </p:nvPicPr>
        <p:blipFill>
          <a:blip r:embed="rId2"/>
          <a:srcRect/>
          <a:stretch>
            <a:fillRect/>
          </a:stretch>
        </p:blipFill>
        <p:spPr bwMode="auto">
          <a:xfrm>
            <a:off x="0" y="7938"/>
            <a:ext cx="9144000" cy="1169987"/>
          </a:xfrm>
          <a:prstGeom prst="rect">
            <a:avLst/>
          </a:prstGeom>
          <a:noFill/>
          <a:ln w="9525">
            <a:noFill/>
            <a:miter lim="800000"/>
            <a:headEnd/>
            <a:tailEnd/>
          </a:ln>
        </p:spPr>
      </p:pic>
      <p:pic>
        <p:nvPicPr>
          <p:cNvPr id="4" name="Picture 4" descr="C:\Users\duczya\Desktop\Lozano_Smith\Natives\Lozano-Smith_ContentSlide-02.jpg"/>
          <p:cNvPicPr>
            <a:picLocks noChangeAspect="1" noChangeArrowheads="1"/>
          </p:cNvPicPr>
          <p:nvPr/>
        </p:nvPicPr>
        <p:blipFill>
          <a:blip r:embed="rId3"/>
          <a:srcRect/>
          <a:stretch>
            <a:fillRect/>
          </a:stretch>
        </p:blipFill>
        <p:spPr bwMode="auto">
          <a:xfrm>
            <a:off x="381000" y="6232525"/>
            <a:ext cx="2341563" cy="603250"/>
          </a:xfrm>
          <a:prstGeom prst="rect">
            <a:avLst/>
          </a:prstGeom>
          <a:noFill/>
          <a:ln w="9525">
            <a:noFill/>
            <a:miter lim="800000"/>
            <a:headEnd/>
            <a:tailEnd/>
          </a:ln>
        </p:spPr>
      </p:pic>
      <p:cxnSp>
        <p:nvCxnSpPr>
          <p:cNvPr id="5" name="Straight Connector 4"/>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2" descr="C:\Users\duczya\Desktop\Lozano_Smith\Natives\Lozano-Smith_DividerSlide-01.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3175" y="2133600"/>
            <a:ext cx="9144000" cy="2590800"/>
          </a:xfrm>
          <a:prstGeom prst="rect">
            <a:avLst/>
          </a:prstGeom>
          <a:solidFill>
            <a:srgbClr val="1F4485">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46314" y="2209800"/>
            <a:ext cx="8240486" cy="2438400"/>
          </a:xfrm>
        </p:spPr>
        <p:txBody>
          <a:bodyPr/>
          <a:lstStyle>
            <a:lvl1pPr algn="ctr">
              <a:defRPr sz="4000" b="1" cap="none">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a:xfrm>
            <a:off x="8229600" y="6356350"/>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1F4485"/>
                </a:solidFill>
                <a:latin typeface="Franklin Gothic Book" pitchFamily="34" charset="0"/>
                <a:cs typeface="+mn-cs"/>
              </a:defRPr>
            </a:lvl1pPr>
          </a:lstStyle>
          <a:p>
            <a:pPr>
              <a:defRPr/>
            </a:pPr>
            <a:fld id="{5D769F7E-ECFB-4155-A8E8-68485FB1105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2" descr="C:\Users\duczya\Desktop\Lozano_Smith\Natives\Lozano-Smith_ContentSlide-01.jpg"/>
          <p:cNvPicPr>
            <a:picLocks noChangeAspect="1" noChangeArrowheads="1"/>
          </p:cNvPicPr>
          <p:nvPr/>
        </p:nvPicPr>
        <p:blipFill>
          <a:blip r:embed="rId2"/>
          <a:srcRect/>
          <a:stretch>
            <a:fillRect/>
          </a:stretch>
        </p:blipFill>
        <p:spPr bwMode="auto">
          <a:xfrm>
            <a:off x="0" y="7938"/>
            <a:ext cx="9144000" cy="1169987"/>
          </a:xfrm>
          <a:prstGeom prst="rect">
            <a:avLst/>
          </a:prstGeom>
          <a:noFill/>
          <a:ln w="9525">
            <a:noFill/>
            <a:miter lim="800000"/>
            <a:headEnd/>
            <a:tailEnd/>
          </a:ln>
        </p:spPr>
      </p:pic>
      <p:pic>
        <p:nvPicPr>
          <p:cNvPr id="7" name="Picture 3" descr="C:\Users\duczya\Desktop\Lozano_Smith\Natives\Lozano-Smith_ContentSlide-02.jpg"/>
          <p:cNvPicPr>
            <a:picLocks noChangeAspect="1" noChangeArrowheads="1"/>
          </p:cNvPicPr>
          <p:nvPr/>
        </p:nvPicPr>
        <p:blipFill>
          <a:blip r:embed="rId3"/>
          <a:srcRect/>
          <a:stretch>
            <a:fillRect/>
          </a:stretch>
        </p:blipFill>
        <p:spPr bwMode="auto">
          <a:xfrm>
            <a:off x="381000" y="6232525"/>
            <a:ext cx="2341563" cy="603250"/>
          </a:xfrm>
          <a:prstGeom prst="rect">
            <a:avLst/>
          </a:prstGeom>
          <a:noFill/>
          <a:ln w="9525">
            <a:noFill/>
            <a:miter lim="800000"/>
            <a:headEnd/>
            <a:tailEnd/>
          </a:ln>
        </p:spPr>
      </p:pic>
      <p:cxnSp>
        <p:nvCxnSpPr>
          <p:cNvPr id="8" name="Straight Connector 7"/>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7"/>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10" name="Slide Number Placeholder 5"/>
          <p:cNvSpPr>
            <a:spLocks noGrp="1"/>
          </p:cNvSpPr>
          <p:nvPr>
            <p:ph type="sldNum" sz="quarter" idx="14"/>
          </p:nvPr>
        </p:nvSpPr>
        <p:spPr>
          <a:xfrm>
            <a:off x="0" y="0"/>
            <a:ext cx="0" cy="0"/>
          </a:xfrm>
        </p:spPr>
        <p:txBody>
          <a:bodyPr vert="horz" wrap="square" lIns="91440" tIns="45720" rIns="91440" bIns="45720" numCol="1" anchor="ctr" anchorCtr="0" compatLnSpc="1">
            <a:prstTxWarp prst="textNoShape">
              <a:avLst/>
            </a:prstTxWarp>
          </a:bodyPr>
          <a:lstStyle>
            <a:lvl1pPr algn="r" eaLnBrk="1" hangingPunct="1">
              <a:defRPr sz="800">
                <a:solidFill>
                  <a:srgbClr val="1F4485"/>
                </a:solidFill>
                <a:latin typeface="Franklin Gothic Book" pitchFamily="34" charset="0"/>
                <a:cs typeface="+mn-cs"/>
              </a:defRPr>
            </a:lvl1pPr>
          </a:lstStyle>
          <a:p>
            <a:pPr>
              <a:defRPr/>
            </a:pPr>
            <a:fld id="{F9F720F2-9113-465C-AAEE-1C82500C032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CFFE022-2DD6-4C7D-88E2-C4DC6D21A63A}"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4800600" y="1371600"/>
            <a:ext cx="3886200" cy="480060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2CCF468C-0313-4E89-983D-1C4E1EED471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2667000"/>
            <a:ext cx="5943600" cy="914400"/>
          </a:xfrm>
        </p:spPr>
        <p:txBody>
          <a:bodyPr anchor="b">
            <a:normAutofit/>
          </a:bodyPr>
          <a:lstStyle>
            <a:lvl1pPr marL="0" indent="0">
              <a:buNone/>
              <a:defRPr sz="2800" b="1">
                <a:solidFill>
                  <a:schemeClr val="accent1"/>
                </a:solidFill>
              </a:defRPr>
            </a:lvl1pPr>
            <a:lvl2pPr marL="0" indent="0" algn="l">
              <a:buNone/>
              <a:defRPr sz="2400" i="1"/>
            </a:lvl2pPr>
            <a:lvl3pPr marL="0" indent="0">
              <a:buNone/>
              <a:defRPr sz="1800"/>
            </a:lvl3pPr>
            <a:lvl4pPr marL="1371600" indent="0">
              <a:buNone/>
              <a:defRPr sz="1600"/>
            </a:lvl4pPr>
            <a:lvl5pPr marL="1828800" indent="0">
              <a:buNone/>
              <a:defRPr sz="1600"/>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2"/>
          <p:cNvSpPr>
            <a:spLocks noGrp="1"/>
          </p:cNvSpPr>
          <p:nvPr>
            <p:ph sz="half" idx="13"/>
          </p:nvPr>
        </p:nvSpPr>
        <p:spPr>
          <a:xfrm>
            <a:off x="457200" y="1371600"/>
            <a:ext cx="2133600" cy="2635624"/>
          </a:xfrm>
          <a:ln w="28575">
            <a:solidFill>
              <a:schemeClr val="accent1"/>
            </a:solidFill>
          </a:ln>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endParaRPr lang="en-US" dirty="0"/>
          </a:p>
        </p:txBody>
      </p:sp>
      <p:sp>
        <p:nvSpPr>
          <p:cNvPr id="5" name="Text Placeholder 4"/>
          <p:cNvSpPr>
            <a:spLocks noGrp="1"/>
          </p:cNvSpPr>
          <p:nvPr>
            <p:ph type="body" sz="quarter" idx="14"/>
          </p:nvPr>
        </p:nvSpPr>
        <p:spPr>
          <a:xfrm>
            <a:off x="2743200" y="3581400"/>
            <a:ext cx="5943600" cy="381000"/>
          </a:xfrm>
        </p:spPr>
        <p:txBody>
          <a:bodyPr>
            <a:normAutofit/>
          </a:bodyPr>
          <a:lstStyle>
            <a:lvl1pPr marL="0" indent="0">
              <a:buNone/>
              <a:defRPr sz="1800" i="1"/>
            </a:lvl1pPr>
          </a:lstStyle>
          <a:p>
            <a:pPr lvl="0"/>
            <a:r>
              <a:rPr lang="en-US" dirty="0" smtClean="0"/>
              <a:t>Click to edit Master text styles</a:t>
            </a:r>
            <a:endParaRPr lang="en-US" dirty="0"/>
          </a:p>
        </p:txBody>
      </p:sp>
      <p:sp>
        <p:nvSpPr>
          <p:cNvPr id="10" name="Text Placeholder 4"/>
          <p:cNvSpPr>
            <a:spLocks noGrp="1"/>
          </p:cNvSpPr>
          <p:nvPr>
            <p:ph type="body" sz="quarter" idx="15"/>
          </p:nvPr>
        </p:nvSpPr>
        <p:spPr>
          <a:xfrm>
            <a:off x="457200" y="4114800"/>
            <a:ext cx="8229600" cy="2057400"/>
          </a:xfrm>
        </p:spPr>
        <p:txBody>
          <a:bodyPr>
            <a:noAutofit/>
          </a:bodyPr>
          <a:lstStyle>
            <a:lvl1pPr marL="0" indent="0">
              <a:spcAft>
                <a:spcPts val="600"/>
              </a:spcAft>
              <a:buNone/>
              <a:defRPr sz="1400"/>
            </a:lvl1pPr>
          </a:lstStyle>
          <a:p>
            <a:pPr lvl="0"/>
            <a:r>
              <a:rPr lang="en-US" dirty="0" smtClean="0"/>
              <a:t>Click to edit Master text styles</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8EC3AD99-034F-49C8-A8C8-A78BCFC4A3D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8857"/>
            <a:ext cx="3962400" cy="639762"/>
          </a:xfrm>
          <a:solidFill>
            <a:schemeClr val="accent1"/>
          </a:solidFill>
        </p:spPr>
        <p:txBody>
          <a:bodyPr anchor="ctr">
            <a:noAutofit/>
          </a:bodyPr>
          <a:lstStyle>
            <a:lvl1pPr marL="0" indent="0" algn="ctr">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057400"/>
            <a:ext cx="3962400" cy="411480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558BE051-3C2D-4DAA-A8D9-D6D3EF2055D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4419600"/>
            <a:ext cx="8229600" cy="1752600"/>
          </a:xfrm>
        </p:spPr>
        <p:txBody>
          <a:bodyPr>
            <a:normAutofit/>
          </a:bodyPr>
          <a:lstStyle>
            <a:lvl1pPr>
              <a:spcAft>
                <a:spcPts val="600"/>
              </a:spcAft>
              <a:defRPr sz="1800"/>
            </a:lvl1pPr>
            <a:lvl2pPr>
              <a:spcAft>
                <a:spcPts val="600"/>
              </a:spcAft>
              <a:defRPr sz="1600"/>
            </a:lvl2pPr>
            <a:lvl3pPr>
              <a:spcAft>
                <a:spcPts val="600"/>
              </a:spcAft>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5" name="Content Placeholder 4"/>
          <p:cNvSpPr>
            <a:spLocks noGrp="1"/>
          </p:cNvSpPr>
          <p:nvPr>
            <p:ph sz="quarter" idx="13"/>
          </p:nvPr>
        </p:nvSpPr>
        <p:spPr>
          <a:xfrm>
            <a:off x="457200" y="1371600"/>
            <a:ext cx="8229600" cy="2819400"/>
          </a:xfrm>
        </p:spPr>
        <p:txBody>
          <a:bodyPr/>
          <a:lstStyle>
            <a:lvl1pPr marL="0" indent="0">
              <a:buNone/>
              <a:defRPr/>
            </a:lvl1pPr>
          </a:lstStyle>
          <a:p>
            <a:pPr lvl="0"/>
            <a:endParaRPr lang="en-US" dirty="0"/>
          </a:p>
        </p:txBody>
      </p:sp>
      <p:sp>
        <p:nvSpPr>
          <p:cNvPr id="6" name="Slide Number Placeholder 5"/>
          <p:cNvSpPr>
            <a:spLocks noGrp="1"/>
          </p:cNvSpPr>
          <p:nvPr>
            <p:ph type="sldNum" sz="quarter" idx="14"/>
          </p:nvPr>
        </p:nvSpPr>
        <p:spPr/>
        <p:txBody>
          <a:bodyPr/>
          <a:lstStyle>
            <a:lvl1pPr>
              <a:defRPr/>
            </a:lvl1pPr>
          </a:lstStyle>
          <a:p>
            <a:pPr>
              <a:defRPr/>
            </a:pPr>
            <a:fld id="{2067F2E3-8117-429F-914B-A978E77EA3E0}"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BB0A3D6-EC3A-4C9D-8AF1-CF59EA32540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018256-81B8-406B-B454-8C8F1AD5555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F48B1C09-BF45-461E-B4B0-1EF88BE019A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duczya\Desktop\Lozano_Smith\Natives\Lozano-Smith_ContentSlide-01.jpg"/>
          <p:cNvPicPr>
            <a:picLocks noChangeAspect="1" noChangeArrowheads="1"/>
          </p:cNvPicPr>
          <p:nvPr/>
        </p:nvPicPr>
        <p:blipFill>
          <a:blip r:embed="rId12"/>
          <a:srcRect/>
          <a:stretch>
            <a:fillRect/>
          </a:stretch>
        </p:blipFill>
        <p:spPr bwMode="auto">
          <a:xfrm>
            <a:off x="0" y="7938"/>
            <a:ext cx="9144000" cy="1169987"/>
          </a:xfrm>
          <a:prstGeom prst="rect">
            <a:avLst/>
          </a:prstGeom>
          <a:noFill/>
          <a:ln w="9525">
            <a:noFill/>
            <a:miter lim="800000"/>
            <a:headEnd/>
            <a:tailEnd/>
          </a:ln>
        </p:spPr>
      </p:pic>
      <p:sp>
        <p:nvSpPr>
          <p:cNvPr id="1027" name="Title Placeholder 1"/>
          <p:cNvSpPr>
            <a:spLocks noGrp="1"/>
          </p:cNvSpPr>
          <p:nvPr>
            <p:ph type="title"/>
          </p:nvPr>
        </p:nvSpPr>
        <p:spPr bwMode="auto">
          <a:xfrm>
            <a:off x="457200" y="76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229600" y="6400800"/>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Franklin Gothic Book" pitchFamily="34" charset="0"/>
                <a:cs typeface="+mn-cs"/>
              </a:defRPr>
            </a:lvl1pPr>
          </a:lstStyle>
          <a:p>
            <a:pPr>
              <a:defRPr/>
            </a:pPr>
            <a:fld id="{7CECE962-EDE6-4519-BD2E-29A76B8F6357}" type="slidenum">
              <a:rPr lang="en-US" altLang="en-US"/>
              <a:pPr>
                <a:defRPr/>
              </a:pPr>
              <a:t>‹#›</a:t>
            </a:fld>
            <a:endParaRPr lang="en-US" altLang="en-US"/>
          </a:p>
        </p:txBody>
      </p:sp>
      <p:pic>
        <p:nvPicPr>
          <p:cNvPr id="1030" name="Picture 3" descr="C:\Users\duczya\Desktop\Lozano_Smith\Natives\Lozano-Smith_ContentSlide-02.jpg"/>
          <p:cNvPicPr>
            <a:picLocks noChangeAspect="1" noChangeArrowheads="1"/>
          </p:cNvPicPr>
          <p:nvPr/>
        </p:nvPicPr>
        <p:blipFill>
          <a:blip r:embed="rId13"/>
          <a:srcRect/>
          <a:stretch>
            <a:fillRect/>
          </a:stretch>
        </p:blipFill>
        <p:spPr bwMode="auto">
          <a:xfrm>
            <a:off x="381000" y="6232525"/>
            <a:ext cx="2341563" cy="603250"/>
          </a:xfrm>
          <a:prstGeom prst="rect">
            <a:avLst/>
          </a:prstGeom>
          <a:noFill/>
          <a:ln w="9525">
            <a:noFill/>
            <a:miter lim="800000"/>
            <a:headEnd/>
            <a:tailEnd/>
          </a:ln>
        </p:spPr>
      </p:pic>
      <p:cxnSp>
        <p:nvCxnSpPr>
          <p:cNvPr id="8" name="Straight Connector 7"/>
          <p:cNvCxnSpPr>
            <a:stCxn id="1027" idx="3"/>
          </p:cNvCxnSpPr>
          <p:nvPr/>
        </p:nvCxnSpPr>
        <p:spPr>
          <a:xfrm>
            <a:off x="2722563" y="6534150"/>
            <a:ext cx="55070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7" r:id="rId10"/>
  </p:sldLayoutIdLst>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76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algn="l" rtl="0" eaLnBrk="0" fontAlgn="base" hangingPunct="0">
        <a:spcBef>
          <a:spcPct val="0"/>
        </a:spcBef>
        <a:spcAft>
          <a:spcPct val="0"/>
        </a:spcAft>
        <a:defRPr sz="2800" b="1" kern="1200">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Franklin Gothic Medium" pitchFamily="34" charset="0"/>
        </a:defRPr>
      </a:lvl2pPr>
      <a:lvl3pPr algn="l" rtl="0" eaLnBrk="0" fontAlgn="base" hangingPunct="0">
        <a:spcBef>
          <a:spcPct val="0"/>
        </a:spcBef>
        <a:spcAft>
          <a:spcPct val="0"/>
        </a:spcAft>
        <a:defRPr sz="2800" b="1">
          <a:solidFill>
            <a:schemeClr val="accent1"/>
          </a:solidFill>
          <a:latin typeface="Franklin Gothic Medium" pitchFamily="34" charset="0"/>
        </a:defRPr>
      </a:lvl3pPr>
      <a:lvl4pPr algn="l" rtl="0" eaLnBrk="0" fontAlgn="base" hangingPunct="0">
        <a:spcBef>
          <a:spcPct val="0"/>
        </a:spcBef>
        <a:spcAft>
          <a:spcPct val="0"/>
        </a:spcAft>
        <a:defRPr sz="2800" b="1">
          <a:solidFill>
            <a:schemeClr val="accent1"/>
          </a:solidFill>
          <a:latin typeface="Franklin Gothic Medium" pitchFamily="34" charset="0"/>
        </a:defRPr>
      </a:lvl4pPr>
      <a:lvl5pPr algn="l" rtl="0" eaLnBrk="0" fontAlgn="base" hangingPunct="0">
        <a:spcBef>
          <a:spcPct val="0"/>
        </a:spcBef>
        <a:spcAft>
          <a:spcPct val="0"/>
        </a:spcAft>
        <a:defRPr sz="2800" b="1">
          <a:solidFill>
            <a:schemeClr val="accent1"/>
          </a:solidFill>
          <a:latin typeface="Franklin Gothic Medium" pitchFamily="34" charset="0"/>
        </a:defRPr>
      </a:lvl5pPr>
      <a:lvl6pPr marL="457200" algn="l" rtl="0" fontAlgn="base">
        <a:spcBef>
          <a:spcPct val="0"/>
        </a:spcBef>
        <a:spcAft>
          <a:spcPct val="0"/>
        </a:spcAft>
        <a:defRPr sz="2800" b="1">
          <a:solidFill>
            <a:schemeClr val="accent1"/>
          </a:solidFill>
          <a:latin typeface="Franklin Gothic Medium" pitchFamily="34" charset="0"/>
        </a:defRPr>
      </a:lvl6pPr>
      <a:lvl7pPr marL="914400" algn="l" rtl="0" fontAlgn="base">
        <a:spcBef>
          <a:spcPct val="0"/>
        </a:spcBef>
        <a:spcAft>
          <a:spcPct val="0"/>
        </a:spcAft>
        <a:defRPr sz="2800" b="1">
          <a:solidFill>
            <a:schemeClr val="accent1"/>
          </a:solidFill>
          <a:latin typeface="Franklin Gothic Medium" pitchFamily="34" charset="0"/>
        </a:defRPr>
      </a:lvl7pPr>
      <a:lvl8pPr marL="1371600" algn="l" rtl="0" fontAlgn="base">
        <a:spcBef>
          <a:spcPct val="0"/>
        </a:spcBef>
        <a:spcAft>
          <a:spcPct val="0"/>
        </a:spcAft>
        <a:defRPr sz="2800" b="1">
          <a:solidFill>
            <a:schemeClr val="accent1"/>
          </a:solidFill>
          <a:latin typeface="Franklin Gothic Medium" pitchFamily="34" charset="0"/>
        </a:defRPr>
      </a:lvl8pPr>
      <a:lvl9pPr marL="1828800" algn="l" rtl="0" fontAlgn="base">
        <a:spcBef>
          <a:spcPct val="0"/>
        </a:spcBef>
        <a:spcAft>
          <a:spcPct val="0"/>
        </a:spcAft>
        <a:defRPr sz="2800" b="1">
          <a:solidFill>
            <a:schemeClr val="accent1"/>
          </a:solidFill>
          <a:latin typeface="Franklin Gothic Medium" pitchFamily="34" charset="0"/>
        </a:defRPr>
      </a:lvl9pPr>
    </p:titleStyle>
    <p:bodyStyle>
      <a:lvl1pPr marL="342900" indent="-342900" algn="l" rtl="0" eaLnBrk="0" fontAlgn="base" hangingPunct="0">
        <a:spcBef>
          <a:spcPct val="0"/>
        </a:spcBef>
        <a:spcAft>
          <a:spcPts val="1000"/>
        </a:spcAft>
        <a:buClr>
          <a:schemeClr val="accent1"/>
        </a:buClr>
        <a:buFont typeface="Arial" charset="0"/>
        <a:buChar char="•"/>
        <a:defRPr sz="2200" kern="1200">
          <a:solidFill>
            <a:schemeClr val="tx1"/>
          </a:solidFill>
          <a:latin typeface="+mn-lt"/>
          <a:ea typeface="+mn-ea"/>
          <a:cs typeface="+mn-cs"/>
        </a:defRPr>
      </a:lvl1pPr>
      <a:lvl2pPr marL="742950" indent="-285750" algn="l" rtl="0" eaLnBrk="0" fontAlgn="base" hangingPunct="0">
        <a:spcBef>
          <a:spcPct val="0"/>
        </a:spcBef>
        <a:spcAft>
          <a:spcPts val="1000"/>
        </a:spcAft>
        <a:buClr>
          <a:schemeClr val="accent1"/>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0"/>
        </a:spcBef>
        <a:spcAft>
          <a:spcPts val="1000"/>
        </a:spcAft>
        <a:buClr>
          <a:schemeClr val="accent1"/>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4pPr>
      <a:lvl5pPr marL="2114550" indent="-285750" algn="l" rtl="0" eaLnBrk="0" fontAlgn="base" hangingPunct="0">
        <a:spcBef>
          <a:spcPct val="0"/>
        </a:spcBef>
        <a:spcAft>
          <a:spcPts val="1000"/>
        </a:spcAft>
        <a:buClr>
          <a:schemeClr val="accent1"/>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2743200" y="457200"/>
            <a:ext cx="6400800" cy="3143250"/>
          </a:xfrm>
        </p:spPr>
        <p:txBody>
          <a:bodyPr/>
          <a:lstStyle/>
          <a:p>
            <a:pPr eaLnBrk="1" hangingPunct="1"/>
            <a:r>
              <a:rPr lang="en-US" altLang="en-US" sz="2400" smtClean="0">
                <a:solidFill>
                  <a:schemeClr val="bg2"/>
                </a:solidFill>
              </a:rPr>
              <a:t>Legal Overview &amp;The </a:t>
            </a:r>
            <a:r>
              <a:rPr lang="en-US" altLang="en-US" sz="2400" dirty="0" smtClean="0">
                <a:solidFill>
                  <a:schemeClr val="bg2"/>
                </a:solidFill>
              </a:rPr>
              <a:t>Basics for Part B of the IDEA :</a:t>
            </a:r>
            <a:br>
              <a:rPr lang="en-US" altLang="en-US" sz="2400" dirty="0" smtClean="0">
                <a:solidFill>
                  <a:schemeClr val="bg2"/>
                </a:solidFill>
              </a:rPr>
            </a:br>
            <a:r>
              <a:rPr lang="en-US" altLang="en-US" sz="2400" dirty="0" smtClean="0">
                <a:solidFill>
                  <a:schemeClr val="bg2"/>
                </a:solidFill>
              </a:rPr>
              <a:t>Substantive and Procedural FAPE </a:t>
            </a:r>
            <a:r>
              <a:rPr lang="en-US" altLang="en-US" sz="3400" dirty="0" smtClean="0">
                <a:solidFill>
                  <a:schemeClr val="bg2"/>
                </a:solidFill>
                <a:latin typeface="Franklin Gothic Book"/>
              </a:rPr>
              <a:t/>
            </a:r>
            <a:br>
              <a:rPr lang="en-US" altLang="en-US" sz="3400" dirty="0" smtClean="0">
                <a:solidFill>
                  <a:schemeClr val="bg2"/>
                </a:solidFill>
                <a:latin typeface="Franklin Gothic Book"/>
              </a:rPr>
            </a:br>
            <a:r>
              <a:rPr lang="en-US" altLang="en-US" sz="2500" dirty="0" smtClean="0">
                <a:solidFill>
                  <a:schemeClr val="accent1"/>
                </a:solidFill>
              </a:rPr>
              <a:t> </a:t>
            </a:r>
            <a:br>
              <a:rPr lang="en-US" altLang="en-US" sz="2500" dirty="0" smtClean="0">
                <a:solidFill>
                  <a:schemeClr val="accent1"/>
                </a:solidFill>
              </a:rPr>
            </a:br>
            <a:r>
              <a:rPr lang="en-US" altLang="en-US" sz="2000" dirty="0" smtClean="0"/>
              <a:t>California State University, Sacramento</a:t>
            </a:r>
            <a:r>
              <a:rPr lang="en-US" altLang="en-US" sz="2500" dirty="0" smtClean="0"/>
              <a:t/>
            </a:r>
            <a:br>
              <a:rPr lang="en-US" altLang="en-US" sz="2500" dirty="0" smtClean="0"/>
            </a:br>
            <a:r>
              <a:rPr lang="en-US" altLang="en-US" sz="2000" dirty="0" smtClean="0"/>
              <a:t>October 2016</a:t>
            </a:r>
          </a:p>
        </p:txBody>
      </p:sp>
      <p:sp>
        <p:nvSpPr>
          <p:cNvPr id="18434" name="Subtitle 2"/>
          <p:cNvSpPr>
            <a:spLocks noGrp="1"/>
          </p:cNvSpPr>
          <p:nvPr>
            <p:ph type="subTitle" idx="1"/>
          </p:nvPr>
        </p:nvSpPr>
        <p:spPr>
          <a:xfrm>
            <a:off x="3429000" y="3886200"/>
            <a:ext cx="5715000" cy="1524000"/>
          </a:xfrm>
        </p:spPr>
        <p:txBody>
          <a:bodyPr/>
          <a:lstStyle/>
          <a:p>
            <a:pPr eaLnBrk="1" hangingPunct="1">
              <a:spcAft>
                <a:spcPts val="600"/>
              </a:spcAft>
            </a:pPr>
            <a:r>
              <a:rPr lang="en-US" altLang="en-US" b="1" dirty="0" smtClean="0"/>
              <a:t>Presented by: </a:t>
            </a:r>
          </a:p>
          <a:p>
            <a:pPr eaLnBrk="1" hangingPunct="1">
              <a:spcAft>
                <a:spcPts val="600"/>
              </a:spcAft>
            </a:pPr>
            <a:r>
              <a:rPr lang="en-US" altLang="en-US" b="1" dirty="0" smtClean="0"/>
              <a:t>. </a:t>
            </a:r>
          </a:p>
          <a:p>
            <a:pPr eaLnBrk="1" hangingPunct="1">
              <a:spcAft>
                <a:spcPts val="600"/>
              </a:spcAft>
            </a:pPr>
            <a:r>
              <a:rPr lang="en-US" altLang="en-US" b="1" dirty="0" smtClean="0"/>
              <a:t>Marcy Gutierrez, Esq.</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p:txBody>
          <a:bodyPr/>
          <a:lstStyle/>
          <a:p>
            <a:r>
              <a:rPr lang="en-US" altLang="en-US" smtClean="0"/>
              <a:t>Potential Consequences</a:t>
            </a:r>
          </a:p>
        </p:txBody>
      </p:sp>
      <p:sp>
        <p:nvSpPr>
          <p:cNvPr id="37890" name="Rectangle 3"/>
          <p:cNvSpPr>
            <a:spLocks noGrp="1"/>
          </p:cNvSpPr>
          <p:nvPr>
            <p:ph type="body" idx="4294967295"/>
          </p:nvPr>
        </p:nvSpPr>
        <p:spPr/>
        <p:txBody>
          <a:bodyPr/>
          <a:lstStyle/>
          <a:p>
            <a:pPr>
              <a:spcAft>
                <a:spcPts val="500"/>
              </a:spcAft>
            </a:pPr>
            <a:r>
              <a:rPr lang="en-US" altLang="en-US" sz="2800" smtClean="0"/>
              <a:t>Failure to comply:</a:t>
            </a:r>
          </a:p>
          <a:p>
            <a:pPr lvl="1">
              <a:spcAft>
                <a:spcPts val="500"/>
              </a:spcAft>
            </a:pPr>
            <a:r>
              <a:rPr lang="en-US" altLang="en-US" sz="2800" i="1" smtClean="0"/>
              <a:t>Due process hearings</a:t>
            </a:r>
            <a:r>
              <a:rPr lang="en-US" altLang="en-US" sz="2800" smtClean="0"/>
              <a:t> before OAH</a:t>
            </a:r>
          </a:p>
          <a:p>
            <a:pPr lvl="1">
              <a:spcAft>
                <a:spcPts val="500"/>
              </a:spcAft>
            </a:pPr>
            <a:r>
              <a:rPr lang="en-US" altLang="en-US" sz="2800" i="1" smtClean="0"/>
              <a:t>Complaints</a:t>
            </a:r>
            <a:r>
              <a:rPr lang="en-US" altLang="en-US" sz="2800" smtClean="0"/>
              <a:t>:</a:t>
            </a:r>
          </a:p>
          <a:p>
            <a:pPr lvl="2">
              <a:spcAft>
                <a:spcPts val="500"/>
              </a:spcAft>
            </a:pPr>
            <a:r>
              <a:rPr lang="en-US" altLang="en-US" sz="2800" smtClean="0"/>
              <a:t>CDE</a:t>
            </a:r>
          </a:p>
          <a:p>
            <a:pPr lvl="2">
              <a:spcAft>
                <a:spcPts val="500"/>
              </a:spcAft>
            </a:pPr>
            <a:r>
              <a:rPr lang="en-US" altLang="en-US" sz="2800" smtClean="0"/>
              <a:t>OCR</a:t>
            </a:r>
          </a:p>
          <a:p>
            <a:pPr lvl="1">
              <a:spcAft>
                <a:spcPts val="500"/>
              </a:spcAft>
            </a:pPr>
            <a:r>
              <a:rPr lang="en-US" altLang="en-US" sz="2800" i="1" smtClean="0"/>
              <a:t>Lawsuits</a:t>
            </a:r>
            <a:endParaRPr lang="en-US" altLang="en-US" sz="2500" smtClean="0"/>
          </a:p>
        </p:txBody>
      </p:sp>
      <p:pic>
        <p:nvPicPr>
          <p:cNvPr id="37891" name="Picture 4" descr="iStock_000015422813_Full"/>
          <p:cNvPicPr>
            <a:picLocks noChangeAspect="1" noChangeArrowheads="1"/>
          </p:cNvPicPr>
          <p:nvPr/>
        </p:nvPicPr>
        <p:blipFill>
          <a:blip r:embed="rId3"/>
          <a:srcRect/>
          <a:stretch>
            <a:fillRect/>
          </a:stretch>
        </p:blipFill>
        <p:spPr bwMode="auto">
          <a:xfrm>
            <a:off x="3352800" y="2438400"/>
            <a:ext cx="5334000"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idx="4294967295"/>
          </p:nvPr>
        </p:nvSpPr>
        <p:spPr/>
        <p:txBody>
          <a:bodyPr/>
          <a:lstStyle/>
          <a:p>
            <a:r>
              <a:rPr lang="en-US" altLang="en-US" smtClean="0"/>
              <a:t>What is Special Education?</a:t>
            </a:r>
          </a:p>
        </p:txBody>
      </p:sp>
      <p:sp>
        <p:nvSpPr>
          <p:cNvPr id="39938" name="Rectangle 3"/>
          <p:cNvSpPr>
            <a:spLocks noGrp="1"/>
          </p:cNvSpPr>
          <p:nvPr>
            <p:ph type="body" idx="4294967295"/>
          </p:nvPr>
        </p:nvSpPr>
        <p:spPr/>
        <p:txBody>
          <a:bodyPr/>
          <a:lstStyle/>
          <a:p>
            <a:pPr>
              <a:buFont typeface="Arial" charset="0"/>
              <a:buNone/>
              <a:defRPr/>
            </a:pPr>
            <a:endParaRPr lang="en-US" altLang="en-US" sz="2800" dirty="0" smtClean="0">
              <a:solidFill>
                <a:srgbClr val="FF0000"/>
              </a:solidFill>
            </a:endParaRPr>
          </a:p>
          <a:p>
            <a:pPr>
              <a:buFont typeface="Arial" charset="0"/>
              <a:buNone/>
              <a:defRPr/>
            </a:pPr>
            <a:endParaRPr lang="en-US" altLang="en-US" sz="2800" dirty="0" smtClean="0">
              <a:solidFill>
                <a:srgbClr val="FF0000"/>
              </a:solidFill>
            </a:endParaRPr>
          </a:p>
          <a:p>
            <a:pPr marL="0" indent="0" algn="ctr">
              <a:buFont typeface="Arial" charset="0"/>
              <a:buNone/>
              <a:defRPr/>
            </a:pPr>
            <a:r>
              <a:rPr lang="en-US" altLang="en-US" sz="3600" dirty="0" smtClean="0">
                <a:solidFill>
                  <a:srgbClr val="FF0000"/>
                </a:solidFill>
              </a:rPr>
              <a:t>Special Education means</a:t>
            </a:r>
            <a:endParaRPr lang="en-US" altLang="en-US" sz="3600" dirty="0"/>
          </a:p>
          <a:p>
            <a:pPr marL="0" indent="0" algn="ctr">
              <a:buFont typeface="Arial" charset="0"/>
              <a:buNone/>
              <a:defRPr/>
            </a:pPr>
            <a:r>
              <a:rPr lang="en-US" sz="2800" dirty="0" smtClean="0"/>
              <a:t>instruction specially designed to meet the unique needs of a child with a disability</a:t>
            </a:r>
            <a:endParaRPr lang="en-US" alt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a:lstStyle/>
          <a:p>
            <a:r>
              <a:rPr lang="en-US" altLang="en-US" smtClean="0"/>
              <a:t>Closing thoughts on Rowley Standard</a:t>
            </a:r>
          </a:p>
        </p:txBody>
      </p:sp>
      <p:sp>
        <p:nvSpPr>
          <p:cNvPr id="41986" name="Rectangle 3"/>
          <p:cNvSpPr>
            <a:spLocks noGrp="1"/>
          </p:cNvSpPr>
          <p:nvPr>
            <p:ph type="body" idx="4294967295"/>
          </p:nvPr>
        </p:nvSpPr>
        <p:spPr/>
        <p:txBody>
          <a:bodyPr/>
          <a:lstStyle/>
          <a:p>
            <a:r>
              <a:rPr lang="en-US" altLang="en-US" sz="2800" smtClean="0"/>
              <a:t>Rowley on educational benefit:</a:t>
            </a:r>
          </a:p>
          <a:p>
            <a:pPr lvl="1"/>
            <a:r>
              <a:rPr lang="en-US" altLang="en-US" sz="2800" smtClean="0"/>
              <a:t>“Basic floor of opportunity”</a:t>
            </a:r>
          </a:p>
          <a:p>
            <a:pPr lvl="1"/>
            <a:r>
              <a:rPr lang="en-US" altLang="en-US" sz="2800" smtClean="0"/>
              <a:t>Cadillac vs. Chevrolet</a:t>
            </a:r>
          </a:p>
          <a:p>
            <a:endParaRPr lang="en-US" altLang="en-US" sz="2800" smtClean="0"/>
          </a:p>
          <a:p>
            <a:r>
              <a:rPr lang="en-US" altLang="en-US" sz="2800" smtClean="0"/>
              <a:t>Ninth Circuit interpretation:</a:t>
            </a:r>
          </a:p>
          <a:p>
            <a:pPr lvl="1"/>
            <a:r>
              <a:rPr lang="en-US" altLang="en-US" sz="2800" smtClean="0"/>
              <a:t>“Some educational benefit”</a:t>
            </a:r>
          </a:p>
          <a:p>
            <a:pPr lvl="1"/>
            <a:r>
              <a:rPr lang="en-US" altLang="en-US" sz="2800" smtClean="0"/>
              <a:t>“Meaningful educational benefit”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p:txBody>
          <a:bodyPr/>
          <a:lstStyle/>
          <a:p>
            <a:r>
              <a:rPr lang="en-US" altLang="en-US" dirty="0" smtClean="0"/>
              <a:t>Continuum of Placement Options</a:t>
            </a:r>
          </a:p>
        </p:txBody>
      </p:sp>
      <p:sp>
        <p:nvSpPr>
          <p:cNvPr id="100361" name="AutoShape 9" descr="pyramid"/>
          <p:cNvSpPr>
            <a:spLocks noChangeAspect="1" noChangeArrowheads="1"/>
          </p:cNvSpPr>
          <p:nvPr/>
        </p:nvSpPr>
        <p:spPr bwMode="auto">
          <a:xfrm>
            <a:off x="1076325" y="804863"/>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00363" name="AutoShape 11" descr="pyramid"/>
          <p:cNvSpPr>
            <a:spLocks noChangeAspect="1" noChangeArrowheads="1"/>
          </p:cNvSpPr>
          <p:nvPr/>
        </p:nvSpPr>
        <p:spPr bwMode="auto">
          <a:xfrm>
            <a:off x="1076325" y="804863"/>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00365" name="AutoShape 13" descr="pyramid"/>
          <p:cNvSpPr>
            <a:spLocks noChangeAspect="1" noChangeArrowheads="1"/>
          </p:cNvSpPr>
          <p:nvPr/>
        </p:nvSpPr>
        <p:spPr bwMode="auto">
          <a:xfrm>
            <a:off x="1076325" y="804863"/>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00367" name="AutoShape 15" descr="pyramid"/>
          <p:cNvSpPr>
            <a:spLocks noChangeAspect="1" noChangeArrowheads="1"/>
          </p:cNvSpPr>
          <p:nvPr/>
        </p:nvSpPr>
        <p:spPr bwMode="auto">
          <a:xfrm>
            <a:off x="1076325" y="804863"/>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100369" name="AutoShape 17" descr="Z"/>
          <p:cNvSpPr>
            <a:spLocks noChangeAspect="1" noChangeArrowheads="1"/>
          </p:cNvSpPr>
          <p:nvPr/>
        </p:nvSpPr>
        <p:spPr bwMode="auto">
          <a:xfrm>
            <a:off x="2547938" y="2305050"/>
            <a:ext cx="4048125" cy="22479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graphicFrame>
        <p:nvGraphicFramePr>
          <p:cNvPr id="2" name="Diagram 1"/>
          <p:cNvGraphicFramePr/>
          <p:nvPr>
            <p:extLst/>
          </p:nvPr>
        </p:nvGraphicFramePr>
        <p:xfrm>
          <a:off x="2015249" y="1581151"/>
          <a:ext cx="5021497" cy="447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383" name="Text Box 31"/>
          <p:cNvSpPr txBox="1">
            <a:spLocks noChangeArrowheads="1"/>
          </p:cNvSpPr>
          <p:nvPr/>
        </p:nvSpPr>
        <p:spPr bwMode="auto">
          <a:xfrm>
            <a:off x="361455" y="1511465"/>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prstClr val="black"/>
                </a:solidFill>
                <a:latin typeface="Arial" panose="020B0604020202020204" pitchFamily="34" charset="0"/>
                <a:cs typeface="Arial" panose="020B0604020202020204" pitchFamily="34" charset="0"/>
              </a:rPr>
              <a:t>Most Restrictive</a:t>
            </a:r>
          </a:p>
        </p:txBody>
      </p:sp>
      <p:sp>
        <p:nvSpPr>
          <p:cNvPr id="100384" name="Text Box 32"/>
          <p:cNvSpPr txBox="1">
            <a:spLocks noChangeArrowheads="1"/>
          </p:cNvSpPr>
          <p:nvPr/>
        </p:nvSpPr>
        <p:spPr bwMode="auto">
          <a:xfrm>
            <a:off x="272429" y="5392027"/>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dirty="0">
                <a:solidFill>
                  <a:prstClr val="black"/>
                </a:solidFill>
                <a:latin typeface="Arial" panose="020B0604020202020204" pitchFamily="34" charset="0"/>
                <a:cs typeface="Arial" panose="020B0604020202020204" pitchFamily="34" charset="0"/>
              </a:rPr>
              <a:t>Least Restrictive</a:t>
            </a:r>
          </a:p>
        </p:txBody>
      </p:sp>
      <p:sp>
        <p:nvSpPr>
          <p:cNvPr id="100385" name="Line 33"/>
          <p:cNvSpPr>
            <a:spLocks noChangeShapeType="1"/>
          </p:cNvSpPr>
          <p:nvPr/>
        </p:nvSpPr>
        <p:spPr bwMode="auto">
          <a:xfrm flipV="1">
            <a:off x="1143000" y="1951994"/>
            <a:ext cx="33832" cy="33820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6886905" y="5554998"/>
            <a:ext cx="1856715" cy="338554"/>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panose="020B0604020202020204" pitchFamily="34" charset="0"/>
                <a:cs typeface="Arial" panose="020B0604020202020204" pitchFamily="34" charset="0"/>
              </a:rPr>
              <a:t>Regular education</a:t>
            </a:r>
            <a:endParaRPr lang="en-US" sz="16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6571990" y="5012488"/>
            <a:ext cx="2209800" cy="366713"/>
          </a:xfrm>
          <a:prstGeom prst="rect">
            <a:avLst/>
          </a:prstGeom>
          <a:noFill/>
        </p:spPr>
        <p:txBody>
          <a:bodyPr wrap="square" rtlCol="0">
            <a:spAutoFit/>
          </a:bodyPr>
          <a:lstStyle/>
          <a:p>
            <a:pPr fontAlgn="base">
              <a:spcBef>
                <a:spcPct val="0"/>
              </a:spcBef>
              <a:spcAft>
                <a:spcPct val="0"/>
              </a:spcAft>
            </a:pPr>
            <a:r>
              <a:rPr lang="en-US" dirty="0" err="1" smtClean="0">
                <a:solidFill>
                  <a:prstClr val="black"/>
                </a:solidFill>
                <a:latin typeface="Arial" panose="020B0604020202020204" pitchFamily="34" charset="0"/>
                <a:cs typeface="Arial" panose="020B0604020202020204" pitchFamily="34" charset="0"/>
              </a:rPr>
              <a:t>RSP</a:t>
            </a:r>
            <a:endParaRPr lang="en-US"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6288429" y="4450007"/>
            <a:ext cx="1485240" cy="369332"/>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DIS</a:t>
            </a:r>
            <a:endParaRPr lang="en-US"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5964439" y="3852665"/>
            <a:ext cx="2209800" cy="366713"/>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Special classes</a:t>
            </a:r>
            <a:endParaRPr lang="en-US"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5735692" y="3327263"/>
            <a:ext cx="2209800" cy="366713"/>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NPS or </a:t>
            </a:r>
            <a:r>
              <a:rPr lang="en-US" dirty="0" err="1" smtClean="0">
                <a:solidFill>
                  <a:prstClr val="black"/>
                </a:solidFill>
                <a:latin typeface="Arial" panose="020B0604020202020204" pitchFamily="34" charset="0"/>
                <a:cs typeface="Arial" panose="020B0604020202020204" pitchFamily="34" charset="0"/>
              </a:rPr>
              <a:t>NPA</a:t>
            </a:r>
            <a:endParaRPr lang="en-US"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5298871" y="2790439"/>
            <a:ext cx="2594383" cy="369332"/>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State special schools</a:t>
            </a:r>
            <a:endParaRPr lang="en-US" dirty="0">
              <a:solidFill>
                <a:prstClr val="black"/>
              </a:solidFill>
              <a:latin typeface="Arial" panose="020B0604020202020204" pitchFamily="34" charset="0"/>
              <a:cs typeface="Arial" panose="020B0604020202020204" pitchFamily="34" charset="0"/>
            </a:endParaRPr>
          </a:p>
        </p:txBody>
      </p:sp>
      <p:sp>
        <p:nvSpPr>
          <p:cNvPr id="18" name="TextBox 17"/>
          <p:cNvSpPr txBox="1"/>
          <p:nvPr/>
        </p:nvSpPr>
        <p:spPr>
          <a:xfrm>
            <a:off x="5027305" y="2246867"/>
            <a:ext cx="2918187" cy="366713"/>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Non-classroom settings</a:t>
            </a:r>
            <a:endParaRPr lang="en-US" dirty="0">
              <a:solidFill>
                <a:prstClr val="black"/>
              </a:solidFill>
              <a:latin typeface="Arial" panose="020B0604020202020204" pitchFamily="34" charset="0"/>
              <a:cs typeface="Arial" panose="020B0604020202020204" pitchFamily="34" charset="0"/>
            </a:endParaRPr>
          </a:p>
        </p:txBody>
      </p:sp>
      <p:sp>
        <p:nvSpPr>
          <p:cNvPr id="19" name="TextBox 18"/>
          <p:cNvSpPr txBox="1"/>
          <p:nvPr/>
        </p:nvSpPr>
        <p:spPr>
          <a:xfrm>
            <a:off x="4735480" y="1653248"/>
            <a:ext cx="2209800" cy="366713"/>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panose="020B0604020202020204" pitchFamily="34" charset="0"/>
                <a:cs typeface="Arial" panose="020B0604020202020204" pitchFamily="34" charset="0"/>
              </a:rPr>
              <a:t>Home instruction</a:t>
            </a:r>
            <a:endParaRPr lang="en-US" dirty="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fld id="{102302C9-4B2F-4D78-89E3-2996A95A2A17}" type="slidenum">
              <a:rPr lang="en-US" altLang="en-US" smtClean="0">
                <a:solidFill>
                  <a:srgbClr val="1F4485"/>
                </a:solidFill>
              </a:rPr>
              <a:pPr/>
              <a:t>13</a:t>
            </a:fld>
            <a:endParaRPr lang="en-US" altLang="en-US">
              <a:solidFill>
                <a:srgbClr val="1F4485"/>
              </a:solidFill>
            </a:endParaRPr>
          </a:p>
        </p:txBody>
      </p:sp>
    </p:spTree>
    <p:extLst>
      <p:ext uri="{BB962C8B-B14F-4D97-AF65-F5344CB8AC3E}">
        <p14:creationId xmlns:p14="http://schemas.microsoft.com/office/powerpoint/2010/main" val="2052099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r>
              <a:rPr lang="en-US" altLang="en-US" dirty="0" smtClean="0"/>
              <a:t>Placement Generally - LRE</a:t>
            </a:r>
          </a:p>
        </p:txBody>
      </p:sp>
      <p:sp>
        <p:nvSpPr>
          <p:cNvPr id="107523" name="Rectangle 3"/>
          <p:cNvSpPr>
            <a:spLocks noGrp="1"/>
          </p:cNvSpPr>
          <p:nvPr>
            <p:ph type="body" idx="1"/>
          </p:nvPr>
        </p:nvSpPr>
        <p:spPr>
          <a:xfrm>
            <a:off x="457200" y="1387475"/>
            <a:ext cx="8229600" cy="4648200"/>
          </a:xfrm>
        </p:spPr>
        <p:txBody>
          <a:bodyPr/>
          <a:lstStyle/>
          <a:p>
            <a:r>
              <a:rPr lang="en-US" altLang="en-US" sz="2800" smtClean="0"/>
              <a:t>Look least </a:t>
            </a:r>
            <a:r>
              <a:rPr lang="en-US" altLang="en-US" sz="2800" dirty="0" smtClean="0"/>
              <a:t>restrictive environment (LRE) in which the student can receive a meaningful educational benefit</a:t>
            </a:r>
          </a:p>
          <a:p>
            <a:r>
              <a:rPr lang="en-US" altLang="en-US" sz="2800" u="sng" dirty="0"/>
              <a:t>Holland</a:t>
            </a:r>
            <a:r>
              <a:rPr lang="en-US" altLang="en-US" sz="2800" dirty="0"/>
              <a:t> factors:</a:t>
            </a:r>
          </a:p>
          <a:p>
            <a:pPr lvl="1"/>
            <a:r>
              <a:rPr lang="en-US" altLang="en-US" sz="2800" dirty="0"/>
              <a:t>Educational benefits</a:t>
            </a:r>
          </a:p>
          <a:p>
            <a:pPr lvl="1"/>
            <a:r>
              <a:rPr lang="en-US" altLang="en-US" sz="2800" dirty="0"/>
              <a:t>Nonacademic benefits</a:t>
            </a:r>
          </a:p>
          <a:p>
            <a:pPr lvl="1"/>
            <a:r>
              <a:rPr lang="en-US" altLang="en-US" sz="2800" dirty="0"/>
              <a:t>Effect of student on teacher and peers</a:t>
            </a:r>
          </a:p>
          <a:p>
            <a:pPr lvl="1"/>
            <a:endParaRPr lang="en-US" altLang="en-US" sz="3000" dirty="0" smtClean="0"/>
          </a:p>
          <a:p>
            <a:endParaRPr lang="en-US" altLang="en-US" sz="3200" dirty="0" smtClean="0"/>
          </a:p>
        </p:txBody>
      </p:sp>
      <p:sp>
        <p:nvSpPr>
          <p:cNvPr id="2" name="Slide Number Placeholder 1"/>
          <p:cNvSpPr>
            <a:spLocks noGrp="1"/>
          </p:cNvSpPr>
          <p:nvPr>
            <p:ph type="sldNum" sz="quarter" idx="10"/>
          </p:nvPr>
        </p:nvSpPr>
        <p:spPr/>
        <p:txBody>
          <a:bodyPr/>
          <a:lstStyle/>
          <a:p>
            <a:fld id="{EC24BAD7-6A27-4046-BBC0-8E37FDA0E4EB}" type="slidenum">
              <a:rPr lang="en-US" altLang="en-US" smtClean="0">
                <a:solidFill>
                  <a:srgbClr val="1F4485"/>
                </a:solidFill>
              </a:rPr>
              <a:pPr/>
              <a:t>14</a:t>
            </a:fld>
            <a:endParaRPr lang="en-US" altLang="en-US">
              <a:solidFill>
                <a:srgbClr val="1F4485"/>
              </a:solidFill>
            </a:endParaRPr>
          </a:p>
        </p:txBody>
      </p:sp>
    </p:spTree>
    <p:extLst>
      <p:ext uri="{BB962C8B-B14F-4D97-AF65-F5344CB8AC3E}">
        <p14:creationId xmlns:p14="http://schemas.microsoft.com/office/powerpoint/2010/main" val="79289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46088" y="2209800"/>
            <a:ext cx="8240712" cy="2438400"/>
          </a:xfrm>
        </p:spPr>
        <p:txBody>
          <a:bodyPr/>
          <a:lstStyle/>
          <a:p>
            <a:r>
              <a:rPr lang="en-US" altLang="en-US" smtClean="0"/>
              <a:t>IDEA Eligibility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idx="4294967295"/>
          </p:nvPr>
        </p:nvSpPr>
        <p:spPr/>
        <p:txBody>
          <a:bodyPr/>
          <a:lstStyle/>
          <a:p>
            <a:r>
              <a:rPr lang="en-US" altLang="en-US" smtClean="0"/>
              <a:t>Who is Eligible?</a:t>
            </a:r>
          </a:p>
        </p:txBody>
      </p:sp>
      <p:sp>
        <p:nvSpPr>
          <p:cNvPr id="45058" name="Rectangle 13"/>
          <p:cNvSpPr>
            <a:spLocks noGrp="1"/>
          </p:cNvSpPr>
          <p:nvPr>
            <p:ph type="body" sz="half" idx="4294967295"/>
          </p:nvPr>
        </p:nvSpPr>
        <p:spPr>
          <a:xfrm>
            <a:off x="457200" y="1371600"/>
            <a:ext cx="4038600" cy="4800600"/>
          </a:xfrm>
        </p:spPr>
        <p:txBody>
          <a:bodyPr/>
          <a:lstStyle/>
          <a:p>
            <a:r>
              <a:rPr lang="en-US" sz="3200" smtClean="0"/>
              <a:t>Federal and state regulations</a:t>
            </a:r>
          </a:p>
          <a:p>
            <a:endParaRPr lang="en-US" sz="3200" smtClean="0"/>
          </a:p>
          <a:p>
            <a:r>
              <a:rPr lang="en-US" sz="3200" smtClean="0"/>
              <a:t>13 categories of eligibility</a:t>
            </a:r>
          </a:p>
          <a:p>
            <a:endParaRPr lang="en-US" sz="3200" smtClean="0"/>
          </a:p>
          <a:p>
            <a:r>
              <a:rPr lang="en-US" sz="3200" smtClean="0"/>
              <a:t>Changes made to eligibility in 2014</a:t>
            </a:r>
          </a:p>
          <a:p>
            <a:endParaRPr lang="en-US" sz="3200" smtClean="0"/>
          </a:p>
          <a:p>
            <a:endParaRPr lang="en-US" sz="2800" smtClean="0"/>
          </a:p>
        </p:txBody>
      </p:sp>
      <p:pic>
        <p:nvPicPr>
          <p:cNvPr id="45059" name="Picture 6" descr="iStock_000019400868Large"/>
          <p:cNvPicPr>
            <a:picLocks noChangeAspect="1" noChangeArrowheads="1"/>
          </p:cNvPicPr>
          <p:nvPr/>
        </p:nvPicPr>
        <p:blipFill>
          <a:blip r:embed="rId3"/>
          <a:srcRect t="1172" b="1401"/>
          <a:stretch>
            <a:fillRect/>
          </a:stretch>
        </p:blipFill>
        <p:spPr bwMode="auto">
          <a:xfrm>
            <a:off x="5375275" y="1176338"/>
            <a:ext cx="3798888"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p:cNvSpPr>
          <p:nvPr>
            <p:ph type="title"/>
          </p:nvPr>
        </p:nvSpPr>
        <p:spPr/>
        <p:txBody>
          <a:bodyPr/>
          <a:lstStyle/>
          <a:p>
            <a:r>
              <a:rPr lang="en-US" smtClean="0"/>
              <a:t>But Wait, There’s More…</a:t>
            </a:r>
          </a:p>
        </p:txBody>
      </p:sp>
      <p:graphicFrame>
        <p:nvGraphicFramePr>
          <p:cNvPr id="2" name="Diagram 1"/>
          <p:cNvGraphicFramePr/>
          <p:nvPr/>
        </p:nvGraphicFramePr>
        <p:xfrm>
          <a:off x="457200" y="13716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lstStyle/>
          <a:p>
            <a:r>
              <a:rPr lang="en-US" smtClean="0"/>
              <a:t>Deciding Eligibility</a:t>
            </a:r>
          </a:p>
        </p:txBody>
      </p:sp>
      <p:pic>
        <p:nvPicPr>
          <p:cNvPr id="49154" name="Picture 1"/>
          <p:cNvPicPr>
            <a:picLocks noChangeAspect="1"/>
          </p:cNvPicPr>
          <p:nvPr/>
        </p:nvPicPr>
        <p:blipFill>
          <a:blip r:embed="rId3"/>
          <a:srcRect t="22488" b="7547"/>
          <a:stretch>
            <a:fillRect/>
          </a:stretch>
        </p:blipFill>
        <p:spPr bwMode="auto">
          <a:xfrm>
            <a:off x="0" y="1143000"/>
            <a:ext cx="12245975" cy="5715000"/>
          </a:xfrm>
          <a:prstGeom prst="rect">
            <a:avLst/>
          </a:prstGeom>
          <a:noFill/>
          <a:ln w="9525">
            <a:noFill/>
            <a:miter lim="800000"/>
            <a:headEnd/>
            <a:tailEnd/>
          </a:ln>
        </p:spPr>
      </p:pic>
      <p:sp>
        <p:nvSpPr>
          <p:cNvPr id="49155" name="Rectangle 9"/>
          <p:cNvSpPr>
            <a:spLocks noChangeArrowheads="1"/>
          </p:cNvSpPr>
          <p:nvPr/>
        </p:nvSpPr>
        <p:spPr bwMode="auto">
          <a:xfrm>
            <a:off x="-481013" y="3886200"/>
            <a:ext cx="9701213" cy="1447800"/>
          </a:xfrm>
          <a:prstGeom prst="rect">
            <a:avLst/>
          </a:prstGeom>
          <a:solidFill>
            <a:srgbClr val="1F4485"/>
          </a:solidFill>
          <a:ln w="25400" algn="ctr">
            <a:noFill/>
            <a:miter lim="800000"/>
            <a:headEnd/>
            <a:tailEnd/>
          </a:ln>
        </p:spPr>
        <p:txBody>
          <a:bodyPr lIns="274320" rIns="274320"/>
          <a:lstStyle/>
          <a:p>
            <a:pPr marL="285750" indent="-285750" algn="ctr"/>
            <a:endParaRPr lang="en-US" sz="2600" b="1">
              <a:solidFill>
                <a:schemeClr val="bg1"/>
              </a:solidFill>
            </a:endParaRPr>
          </a:p>
          <a:p>
            <a:pPr marL="285750" indent="-285750" algn="ctr"/>
            <a:r>
              <a:rPr lang="en-US" sz="2600" b="1">
                <a:solidFill>
                  <a:schemeClr val="bg1"/>
                </a:solidFill>
              </a:rPr>
              <a:t>     Who is tasked with determining a student’s eligibility?</a:t>
            </a:r>
          </a:p>
          <a:p>
            <a:pPr marL="285750" indent="-285750" algn="ctr"/>
            <a:r>
              <a:rPr lang="en-US"/>
              <a:t>	</a:t>
            </a:r>
          </a:p>
          <a:p>
            <a:pPr marL="285750" indent="-285750"/>
            <a:endParaRPr lang="en-US" altLang="en-US" sz="280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idx="4294967295"/>
          </p:nvPr>
        </p:nvSpPr>
        <p:spPr/>
        <p:txBody>
          <a:bodyPr/>
          <a:lstStyle/>
          <a:p>
            <a:pPr eaLnBrk="1" hangingPunct="1"/>
            <a:r>
              <a:rPr lang="en-US" smtClean="0"/>
              <a:t>Eligibility Age Requirements</a:t>
            </a:r>
            <a:endParaRPr lang="en-US" altLang="en-US" smtClean="0"/>
          </a:p>
        </p:txBody>
      </p:sp>
      <p:sp>
        <p:nvSpPr>
          <p:cNvPr id="51202" name="Text Placeholder 5"/>
          <p:cNvSpPr>
            <a:spLocks noGrp="1"/>
          </p:cNvSpPr>
          <p:nvPr>
            <p:ph type="body" idx="4294967295"/>
          </p:nvPr>
        </p:nvSpPr>
        <p:spPr>
          <a:xfrm>
            <a:off x="457200" y="1828800"/>
            <a:ext cx="3962400" cy="639763"/>
          </a:xfrm>
          <a:solidFill>
            <a:schemeClr val="accent1"/>
          </a:solidFill>
        </p:spPr>
        <p:txBody>
          <a:bodyPr anchor="ctr"/>
          <a:lstStyle/>
          <a:p>
            <a:pPr marL="0" indent="0" algn="ctr" eaLnBrk="1" hangingPunct="1">
              <a:buFont typeface="Arial" charset="0"/>
              <a:buNone/>
            </a:pPr>
            <a:r>
              <a:rPr lang="en-US" altLang="en-US" sz="3200" b="1" smtClean="0">
                <a:solidFill>
                  <a:schemeClr val="bg1"/>
                </a:solidFill>
                <a:latin typeface="Franklin Gothic Medium" pitchFamily="34" charset="0"/>
              </a:rPr>
              <a:t>Minimum Age</a:t>
            </a:r>
            <a:endParaRPr lang="en-US" altLang="en-US" b="1" smtClean="0">
              <a:solidFill>
                <a:schemeClr val="bg1"/>
              </a:solidFill>
              <a:latin typeface="Franklin Gothic Medium" pitchFamily="34" charset="0"/>
            </a:endParaRPr>
          </a:p>
        </p:txBody>
      </p:sp>
      <p:sp>
        <p:nvSpPr>
          <p:cNvPr id="51203" name="Content Placeholder 6"/>
          <p:cNvSpPr>
            <a:spLocks noGrp="1"/>
          </p:cNvSpPr>
          <p:nvPr>
            <p:ph sz="half" idx="4294967295"/>
          </p:nvPr>
        </p:nvSpPr>
        <p:spPr>
          <a:xfrm>
            <a:off x="457200" y="2057400"/>
            <a:ext cx="3962400" cy="4114800"/>
          </a:xfrm>
        </p:spPr>
        <p:txBody>
          <a:bodyPr/>
          <a:lstStyle/>
          <a:p>
            <a:pPr eaLnBrk="1" hangingPunct="1">
              <a:lnSpc>
                <a:spcPct val="90000"/>
              </a:lnSpc>
              <a:spcAft>
                <a:spcPts val="500"/>
              </a:spcAft>
              <a:buFont typeface="Arial" charset="0"/>
              <a:buNone/>
            </a:pPr>
            <a:endParaRPr lang="en-US" altLang="en-US" sz="3000" smtClean="0"/>
          </a:p>
          <a:p>
            <a:pPr eaLnBrk="1" hangingPunct="1">
              <a:lnSpc>
                <a:spcPct val="90000"/>
              </a:lnSpc>
              <a:spcAft>
                <a:spcPts val="500"/>
              </a:spcAft>
            </a:pPr>
            <a:r>
              <a:rPr lang="en-US" altLang="en-US" sz="3000" smtClean="0"/>
              <a:t>Birth </a:t>
            </a:r>
            <a:endParaRPr lang="en-US" altLang="en-US" sz="3000" i="1" smtClean="0"/>
          </a:p>
          <a:p>
            <a:pPr eaLnBrk="1" hangingPunct="1">
              <a:lnSpc>
                <a:spcPct val="90000"/>
              </a:lnSpc>
              <a:spcAft>
                <a:spcPts val="500"/>
              </a:spcAft>
            </a:pPr>
            <a:r>
              <a:rPr lang="en-US" altLang="en-US" sz="3000" smtClean="0"/>
              <a:t>3</a:t>
            </a:r>
            <a:r>
              <a:rPr lang="en-US" altLang="en-US" sz="3000" baseline="30000" smtClean="0"/>
              <a:t>rd</a:t>
            </a:r>
            <a:r>
              <a:rPr lang="en-US" altLang="en-US" sz="3000" smtClean="0"/>
              <a:t> Birthday</a:t>
            </a:r>
          </a:p>
        </p:txBody>
      </p:sp>
      <p:sp>
        <p:nvSpPr>
          <p:cNvPr id="51204" name="Text Placeholder 7"/>
          <p:cNvSpPr>
            <a:spLocks noGrp="1"/>
          </p:cNvSpPr>
          <p:nvPr>
            <p:ph type="body" sz="quarter" idx="4294967295"/>
          </p:nvPr>
        </p:nvSpPr>
        <p:spPr>
          <a:xfrm>
            <a:off x="4724400" y="1828800"/>
            <a:ext cx="3962400" cy="639763"/>
          </a:xfrm>
          <a:solidFill>
            <a:schemeClr val="accent1"/>
          </a:solidFill>
        </p:spPr>
        <p:txBody>
          <a:bodyPr anchor="ctr"/>
          <a:lstStyle/>
          <a:p>
            <a:pPr marL="0" indent="0" algn="ctr" eaLnBrk="1" hangingPunct="1">
              <a:buFont typeface="Arial" charset="0"/>
              <a:buNone/>
            </a:pPr>
            <a:r>
              <a:rPr lang="en-US" altLang="en-US" sz="3200" b="1" smtClean="0">
                <a:solidFill>
                  <a:schemeClr val="bg1"/>
                </a:solidFill>
                <a:latin typeface="Franklin Gothic Medium" pitchFamily="34" charset="0"/>
              </a:rPr>
              <a:t>Maximum Age</a:t>
            </a:r>
          </a:p>
        </p:txBody>
      </p:sp>
      <p:sp>
        <p:nvSpPr>
          <p:cNvPr id="51205" name="Content Placeholder 8"/>
          <p:cNvSpPr>
            <a:spLocks noGrp="1"/>
          </p:cNvSpPr>
          <p:nvPr>
            <p:ph sz="quarter" idx="4294967295"/>
          </p:nvPr>
        </p:nvSpPr>
        <p:spPr>
          <a:xfrm>
            <a:off x="4724400" y="2057400"/>
            <a:ext cx="3962400" cy="4114800"/>
          </a:xfrm>
        </p:spPr>
        <p:txBody>
          <a:bodyPr/>
          <a:lstStyle/>
          <a:p>
            <a:pPr eaLnBrk="1" hangingPunct="1">
              <a:lnSpc>
                <a:spcPct val="90000"/>
              </a:lnSpc>
              <a:spcAft>
                <a:spcPts val="500"/>
              </a:spcAft>
              <a:buFont typeface="Arial" charset="0"/>
              <a:buNone/>
            </a:pPr>
            <a:endParaRPr lang="en-US" altLang="en-US" sz="3000" smtClean="0"/>
          </a:p>
          <a:p>
            <a:pPr eaLnBrk="1" hangingPunct="1">
              <a:lnSpc>
                <a:spcPct val="90000"/>
              </a:lnSpc>
              <a:spcAft>
                <a:spcPts val="500"/>
              </a:spcAft>
            </a:pPr>
            <a:r>
              <a:rPr lang="en-US" altLang="en-US" sz="3000" smtClean="0"/>
              <a:t>Regular HS diploma</a:t>
            </a:r>
          </a:p>
          <a:p>
            <a:pPr eaLnBrk="1" hangingPunct="1">
              <a:lnSpc>
                <a:spcPct val="90000"/>
              </a:lnSpc>
              <a:spcAft>
                <a:spcPts val="500"/>
              </a:spcAft>
            </a:pPr>
            <a:r>
              <a:rPr lang="en-US" altLang="en-US" sz="3000" smtClean="0"/>
              <a:t>22</a:t>
            </a:r>
            <a:r>
              <a:rPr lang="en-US" altLang="en-US" sz="3000" baseline="30000" smtClean="0"/>
              <a:t>nd</a:t>
            </a:r>
            <a:r>
              <a:rPr lang="en-US" altLang="en-US" sz="3000" smtClean="0"/>
              <a:t> Birthday</a:t>
            </a:r>
          </a:p>
        </p:txBody>
      </p:sp>
      <p:pic>
        <p:nvPicPr>
          <p:cNvPr id="51206" name="Picture 7" descr="iStock_000056642616_XXXLarge"/>
          <p:cNvPicPr>
            <a:picLocks noChangeAspect="1" noChangeArrowheads="1"/>
          </p:cNvPicPr>
          <p:nvPr/>
        </p:nvPicPr>
        <p:blipFill>
          <a:blip r:embed="rId3"/>
          <a:srcRect/>
          <a:stretch>
            <a:fillRect/>
          </a:stretch>
        </p:blipFill>
        <p:spPr bwMode="auto">
          <a:xfrm>
            <a:off x="4876800" y="3810000"/>
            <a:ext cx="3121025" cy="2081213"/>
          </a:xfrm>
          <a:prstGeom prst="rect">
            <a:avLst/>
          </a:prstGeom>
          <a:noFill/>
          <a:ln w="9525">
            <a:noFill/>
            <a:miter lim="800000"/>
            <a:headEnd/>
            <a:tailEnd/>
          </a:ln>
        </p:spPr>
      </p:pic>
      <p:pic>
        <p:nvPicPr>
          <p:cNvPr id="51207" name="Picture 8" descr="iStock_000006209181XLarge"/>
          <p:cNvPicPr>
            <a:picLocks noChangeAspect="1" noChangeArrowheads="1"/>
          </p:cNvPicPr>
          <p:nvPr/>
        </p:nvPicPr>
        <p:blipFill>
          <a:blip r:embed="rId4"/>
          <a:srcRect/>
          <a:stretch>
            <a:fillRect/>
          </a:stretch>
        </p:blipFill>
        <p:spPr bwMode="auto">
          <a:xfrm>
            <a:off x="533400" y="3810000"/>
            <a:ext cx="3121025" cy="208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030"/>
          <p:cNvSpPr>
            <a:spLocks noGrp="1"/>
          </p:cNvSpPr>
          <p:nvPr>
            <p:ph type="title" idx="4294967295"/>
          </p:nvPr>
        </p:nvSpPr>
        <p:spPr/>
        <p:txBody>
          <a:bodyPr/>
          <a:lstStyle/>
          <a:p>
            <a:r>
              <a:rPr lang="en-US" altLang="en-US" sz="3200" b="0" smtClean="0"/>
              <a:t>Marcy Gutierrez </a:t>
            </a:r>
            <a:r>
              <a:rPr lang="en-US" altLang="en-US" b="0" smtClean="0"/>
              <a:t/>
            </a:r>
            <a:br>
              <a:rPr lang="en-US" altLang="en-US" b="0" smtClean="0"/>
            </a:br>
            <a:r>
              <a:rPr lang="en-US" altLang="en-US" sz="1800" smtClean="0"/>
              <a:t>Senior Counsel, Sacramento Office</a:t>
            </a:r>
          </a:p>
        </p:txBody>
      </p:sp>
      <p:sp>
        <p:nvSpPr>
          <p:cNvPr id="22530" name="Text Placeholder 12"/>
          <p:cNvSpPr>
            <a:spLocks noGrp="1"/>
          </p:cNvSpPr>
          <p:nvPr>
            <p:ph type="body" sz="quarter" idx="4294967295"/>
          </p:nvPr>
        </p:nvSpPr>
        <p:spPr>
          <a:xfrm>
            <a:off x="3276600" y="1295400"/>
            <a:ext cx="5257800" cy="4038600"/>
          </a:xfrm>
        </p:spPr>
        <p:txBody>
          <a:bodyPr/>
          <a:lstStyle/>
          <a:p>
            <a:pPr marL="0" indent="0">
              <a:lnSpc>
                <a:spcPct val="90000"/>
              </a:lnSpc>
              <a:spcAft>
                <a:spcPts val="600"/>
              </a:spcAft>
              <a:buFont typeface="Arial" charset="0"/>
              <a:buNone/>
            </a:pPr>
            <a:r>
              <a:rPr lang="en-US" altLang="en-US" sz="1800" smtClean="0"/>
              <a:t>Marcy Gutierrez is Senior Counsel in Lozano Smith's Sacramento office. She began her career in education as a public school teacher, and has been advising and representing school districts and other education entities for over ten years. Her areas of expertise include special education, student issues, and litigation. Ms. Gutierrez has effectively represented school districts in many venues, including cases successfully litigated at the administrative agency level as well as in the federal courts. In addition to special education, she also advises and represents school districts and other education entities with regard to student discipline, public records requests, and the broad spectrum of anti-discrimination and anti-harassment requirements that apply to public education agencies. </a:t>
            </a:r>
          </a:p>
        </p:txBody>
      </p:sp>
      <p:sp>
        <p:nvSpPr>
          <p:cNvPr id="22531" name="Slide Number Placeholder 3"/>
          <p:cNvSpPr txBox="1">
            <a:spLocks noGrp="1"/>
          </p:cNvSpPr>
          <p:nvPr/>
        </p:nvSpPr>
        <p:spPr bwMode="auto">
          <a:xfrm>
            <a:off x="8229600" y="6356350"/>
            <a:ext cx="457200" cy="365125"/>
          </a:xfrm>
          <a:prstGeom prst="rect">
            <a:avLst/>
          </a:prstGeom>
          <a:noFill/>
          <a:ln w="9525">
            <a:noFill/>
            <a:miter lim="800000"/>
            <a:headEnd/>
            <a:tailEnd/>
          </a:ln>
        </p:spPr>
        <p:txBody>
          <a:bodyPr anchor="ctr"/>
          <a:lstStyle/>
          <a:p>
            <a:pPr algn="r"/>
            <a:fld id="{96A4BF0B-448D-4B2D-A6ED-991D482C3A2A}" type="slidenum">
              <a:rPr lang="en-US" altLang="en-US" sz="800">
                <a:solidFill>
                  <a:schemeClr val="accent1"/>
                </a:solidFill>
                <a:latin typeface="Franklin Gothic Book"/>
              </a:rPr>
              <a:pPr algn="r"/>
              <a:t>2</a:t>
            </a:fld>
            <a:endParaRPr lang="en-US" altLang="en-US" sz="800">
              <a:solidFill>
                <a:schemeClr val="accent1"/>
              </a:solidFill>
              <a:latin typeface="Franklin Gothic Book"/>
            </a:endParaRPr>
          </a:p>
        </p:txBody>
      </p:sp>
      <p:pic>
        <p:nvPicPr>
          <p:cNvPr id="22532" name="Picture 5" descr="mgutierrez"/>
          <p:cNvPicPr>
            <a:picLocks noChangeAspect="1" noChangeArrowheads="1"/>
          </p:cNvPicPr>
          <p:nvPr/>
        </p:nvPicPr>
        <p:blipFill>
          <a:blip r:embed="rId3"/>
          <a:srcRect/>
          <a:stretch>
            <a:fillRect/>
          </a:stretch>
        </p:blipFill>
        <p:spPr bwMode="auto">
          <a:xfrm>
            <a:off x="457200" y="1371600"/>
            <a:ext cx="2143125" cy="2700338"/>
          </a:xfrm>
          <a:prstGeom prst="rect">
            <a:avLst/>
          </a:prstGeom>
          <a:noFill/>
          <a:ln w="28575">
            <a:solidFill>
              <a:schemeClr val="accent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46088" y="2209800"/>
            <a:ext cx="8240712" cy="2438400"/>
          </a:xfrm>
        </p:spPr>
        <p:txBody>
          <a:bodyPr/>
          <a:lstStyle/>
          <a:p>
            <a:r>
              <a:rPr lang="en-US" altLang="en-US" smtClean="0"/>
              <a:t>Child Find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p:txBody>
          <a:bodyPr/>
          <a:lstStyle/>
          <a:p>
            <a:r>
              <a:rPr lang="en-US" altLang="en-US" smtClean="0"/>
              <a:t>What is “Child Find”?	</a:t>
            </a:r>
          </a:p>
        </p:txBody>
      </p:sp>
      <p:sp>
        <p:nvSpPr>
          <p:cNvPr id="54274" name="Rectangle 3"/>
          <p:cNvSpPr>
            <a:spLocks noGrp="1"/>
          </p:cNvSpPr>
          <p:nvPr>
            <p:ph type="body" idx="4294967295"/>
          </p:nvPr>
        </p:nvSpPr>
        <p:spPr>
          <a:xfrm>
            <a:off x="304800" y="1181100"/>
            <a:ext cx="4114800" cy="4800600"/>
          </a:xfrm>
        </p:spPr>
        <p:txBody>
          <a:bodyPr/>
          <a:lstStyle/>
          <a:p>
            <a:endParaRPr lang="en-US" altLang="en-US" sz="3000" smtClean="0"/>
          </a:p>
          <a:p>
            <a:r>
              <a:rPr lang="en-US" altLang="en-US" sz="3000" smtClean="0"/>
              <a:t>Affirmative obligation</a:t>
            </a:r>
          </a:p>
          <a:p>
            <a:endParaRPr lang="en-US" altLang="en-US" sz="3000" smtClean="0"/>
          </a:p>
          <a:p>
            <a:r>
              <a:rPr lang="en-US" altLang="en-US" sz="3000" smtClean="0"/>
              <a:t>Ongoing obligation</a:t>
            </a:r>
          </a:p>
          <a:p>
            <a:endParaRPr lang="en-US" altLang="en-US" sz="3000" smtClean="0"/>
          </a:p>
          <a:p>
            <a:r>
              <a:rPr lang="en-US" altLang="en-US" sz="3000" smtClean="0"/>
              <a:t>Identify and evaluate</a:t>
            </a:r>
          </a:p>
          <a:p>
            <a:endParaRPr lang="en-US" altLang="en-US" sz="3000" smtClean="0"/>
          </a:p>
          <a:p>
            <a:r>
              <a:rPr lang="en-US" altLang="en-US" sz="3000" smtClean="0"/>
              <a:t>Suspected disability</a:t>
            </a:r>
            <a:r>
              <a:rPr lang="en-US" altLang="en-US" sz="3400" smtClean="0"/>
              <a:t> </a:t>
            </a:r>
          </a:p>
          <a:p>
            <a:pPr>
              <a:buFont typeface="Arial" charset="0"/>
              <a:buNone/>
            </a:pPr>
            <a:endParaRPr lang="en-US" altLang="en-US" sz="3400" smtClean="0"/>
          </a:p>
        </p:txBody>
      </p:sp>
      <p:pic>
        <p:nvPicPr>
          <p:cNvPr id="54275" name="Picture 4" descr="iStock_000006455788Large"/>
          <p:cNvPicPr>
            <a:picLocks noChangeAspect="1" noChangeArrowheads="1"/>
          </p:cNvPicPr>
          <p:nvPr/>
        </p:nvPicPr>
        <p:blipFill>
          <a:blip r:embed="rId3"/>
          <a:srcRect/>
          <a:stretch>
            <a:fillRect/>
          </a:stretch>
        </p:blipFill>
        <p:spPr bwMode="auto">
          <a:xfrm>
            <a:off x="5562600" y="1187450"/>
            <a:ext cx="3546475" cy="533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smtClean="0"/>
              <a:t>Affirmative Obligation to Find:</a:t>
            </a:r>
          </a:p>
        </p:txBody>
      </p:sp>
      <p:sp>
        <p:nvSpPr>
          <p:cNvPr id="56322" name="Rectangle 3"/>
          <p:cNvSpPr>
            <a:spLocks noGrp="1"/>
          </p:cNvSpPr>
          <p:nvPr>
            <p:ph type="body" idx="1"/>
          </p:nvPr>
        </p:nvSpPr>
        <p:spPr/>
        <p:txBody>
          <a:bodyPr/>
          <a:lstStyle/>
          <a:p>
            <a:r>
              <a:rPr lang="en-US" smtClean="0"/>
              <a:t>Children who reside within district boundaries:</a:t>
            </a:r>
          </a:p>
          <a:p>
            <a:pPr lvl="1"/>
            <a:r>
              <a:rPr lang="en-US" smtClean="0"/>
              <a:t>Public schools</a:t>
            </a:r>
          </a:p>
          <a:p>
            <a:pPr lvl="1"/>
            <a:r>
              <a:rPr lang="en-US" smtClean="0"/>
              <a:t>Private schools</a:t>
            </a:r>
          </a:p>
          <a:p>
            <a:pPr lvl="1"/>
            <a:r>
              <a:rPr lang="en-US" smtClean="0"/>
              <a:t>Homeless</a:t>
            </a:r>
          </a:p>
          <a:p>
            <a:pPr lvl="1"/>
            <a:r>
              <a:rPr lang="en-US" smtClean="0"/>
              <a:t>Wards of the State</a:t>
            </a:r>
          </a:p>
          <a:p>
            <a:pPr lvl="1"/>
            <a:r>
              <a:rPr lang="en-US" smtClean="0"/>
              <a:t>Mobile/Migrant </a:t>
            </a:r>
          </a:p>
          <a:p>
            <a:pPr lvl="1"/>
            <a:endParaRPr lang="en-US" smtClean="0"/>
          </a:p>
        </p:txBody>
      </p:sp>
      <p:pic>
        <p:nvPicPr>
          <p:cNvPr id="56323" name="Picture 5" descr="iStock_000010539913_Double"/>
          <p:cNvPicPr>
            <a:picLocks noChangeAspect="1" noChangeArrowheads="1"/>
          </p:cNvPicPr>
          <p:nvPr/>
        </p:nvPicPr>
        <p:blipFill>
          <a:blip r:embed="rId3"/>
          <a:srcRect/>
          <a:stretch>
            <a:fillRect/>
          </a:stretch>
        </p:blipFill>
        <p:spPr bwMode="auto">
          <a:xfrm>
            <a:off x="3432175" y="2057400"/>
            <a:ext cx="57118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en-US" smtClean="0"/>
              <a:t>Low Threshold for “Suspecting” a Disability</a:t>
            </a:r>
          </a:p>
        </p:txBody>
      </p:sp>
      <p:sp>
        <p:nvSpPr>
          <p:cNvPr id="58370" name="Rectangle 3"/>
          <p:cNvSpPr>
            <a:spLocks noGrp="1"/>
          </p:cNvSpPr>
          <p:nvPr>
            <p:ph type="body" idx="1"/>
          </p:nvPr>
        </p:nvSpPr>
        <p:spPr/>
        <p:txBody>
          <a:bodyPr/>
          <a:lstStyle/>
          <a:p>
            <a:pPr algn="ctr">
              <a:buFont typeface="Arial" charset="0"/>
              <a:buNone/>
            </a:pPr>
            <a:endParaRPr lang="en-US" sz="3400" smtClean="0"/>
          </a:p>
          <a:p>
            <a:pPr algn="ctr">
              <a:buFont typeface="Arial" charset="0"/>
              <a:buNone/>
            </a:pPr>
            <a:r>
              <a:rPr lang="en-US" sz="3400" smtClean="0"/>
              <a:t>When is District put on “notice” of suspected disability?</a:t>
            </a:r>
          </a:p>
          <a:p>
            <a:pPr>
              <a:buFont typeface="Arial" charset="0"/>
              <a:buNone/>
            </a:pPr>
            <a:endParaRPr lang="en-US" smtClean="0"/>
          </a:p>
          <a:p>
            <a:pPr algn="ctr">
              <a:buFont typeface="Arial" charset="0"/>
              <a:buNone/>
            </a:pPr>
            <a:endParaRPr lang="en-US" smtClean="0"/>
          </a:p>
          <a:p>
            <a:pPr algn="ctr">
              <a:buFont typeface="Arial" charset="0"/>
              <a:buNone/>
            </a:pPr>
            <a:r>
              <a:rPr lang="en-US" smtClean="0">
                <a:solidFill>
                  <a:srgbClr val="FF0000"/>
                </a:solidFill>
              </a:rPr>
              <a:t>Remember your obligation to respond within reasonable time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Today</a:t>
            </a:r>
            <a:endParaRPr lang="en-US" dirty="0"/>
          </a:p>
        </p:txBody>
      </p:sp>
      <p:sp>
        <p:nvSpPr>
          <p:cNvPr id="3" name="Content Placeholder 2"/>
          <p:cNvSpPr>
            <a:spLocks noGrp="1"/>
          </p:cNvSpPr>
          <p:nvPr>
            <p:ph idx="1"/>
          </p:nvPr>
        </p:nvSpPr>
        <p:spPr/>
        <p:txBody>
          <a:bodyPr/>
          <a:lstStyle/>
          <a:p>
            <a:r>
              <a:rPr lang="en-US" sz="1800" dirty="0" smtClean="0"/>
              <a:t>Finish From Last Week</a:t>
            </a:r>
          </a:p>
          <a:p>
            <a:pPr lvl="1"/>
            <a:r>
              <a:rPr lang="en-US" sz="1800" dirty="0" smtClean="0"/>
              <a:t>Child Find</a:t>
            </a:r>
          </a:p>
          <a:p>
            <a:pPr lvl="1"/>
            <a:r>
              <a:rPr lang="en-US" sz="1800" dirty="0" smtClean="0"/>
              <a:t>Procedural FAPE</a:t>
            </a:r>
          </a:p>
          <a:p>
            <a:pPr lvl="2"/>
            <a:r>
              <a:rPr lang="en-US" dirty="0" smtClean="0"/>
              <a:t>IEP Basics</a:t>
            </a:r>
          </a:p>
          <a:p>
            <a:pPr lvl="2"/>
            <a:r>
              <a:rPr lang="en-US" dirty="0" smtClean="0"/>
              <a:t>PWN</a:t>
            </a:r>
          </a:p>
          <a:p>
            <a:r>
              <a:rPr lang="en-US" sz="1800" dirty="0" smtClean="0"/>
              <a:t>Discuss </a:t>
            </a:r>
            <a:r>
              <a:rPr lang="en-US" sz="1800" i="1" dirty="0" smtClean="0"/>
              <a:t>Rowley</a:t>
            </a:r>
            <a:r>
              <a:rPr lang="en-US" sz="1800" dirty="0" smtClean="0"/>
              <a:t> (Substantive FAPE)</a:t>
            </a:r>
          </a:p>
          <a:p>
            <a:r>
              <a:rPr lang="en-US" sz="1800" dirty="0" smtClean="0"/>
              <a:t>Discuss “Paper Topics”</a:t>
            </a:r>
          </a:p>
          <a:p>
            <a:r>
              <a:rPr lang="en-US" sz="1800" dirty="0" smtClean="0"/>
              <a:t>Anything from “Best Practices”?</a:t>
            </a:r>
          </a:p>
          <a:p>
            <a:r>
              <a:rPr lang="en-US" sz="1800" dirty="0" smtClean="0"/>
              <a:t>Next Week</a:t>
            </a:r>
          </a:p>
          <a:p>
            <a:pPr lvl="1"/>
            <a:r>
              <a:rPr lang="en-US" sz="1800" dirty="0" smtClean="0"/>
              <a:t>Assessments &amp; IEEs</a:t>
            </a:r>
          </a:p>
          <a:p>
            <a:pPr lvl="1"/>
            <a:r>
              <a:rPr lang="en-US" sz="1800" i="1" dirty="0" smtClean="0"/>
              <a:t>Timothy O. </a:t>
            </a:r>
            <a:r>
              <a:rPr lang="en-US" sz="1800" dirty="0" smtClean="0"/>
              <a:t>and</a:t>
            </a:r>
            <a:r>
              <a:rPr lang="en-US" sz="1800" i="1" dirty="0" smtClean="0"/>
              <a:t> </a:t>
            </a:r>
            <a:r>
              <a:rPr lang="en-US" sz="1800" dirty="0" smtClean="0"/>
              <a:t>OSEP Letter re: SLD/Dyslexia</a:t>
            </a:r>
          </a:p>
          <a:p>
            <a:pPr lvl="1"/>
            <a:r>
              <a:rPr lang="en-US" sz="1800" dirty="0" smtClean="0"/>
              <a:t>“Best Practices” </a:t>
            </a:r>
            <a:r>
              <a:rPr lang="en-US" sz="1800" b="1" dirty="0" smtClean="0">
                <a:solidFill>
                  <a:srgbClr val="FF0000"/>
                </a:solidFill>
              </a:rPr>
              <a:t>433 – 434 on hold till next week</a:t>
            </a:r>
          </a:p>
          <a:p>
            <a:pPr lvl="1"/>
            <a:endParaRPr lang="en-US" sz="1800" dirty="0" smtClean="0"/>
          </a:p>
          <a:p>
            <a:pPr lvl="1"/>
            <a:endParaRPr lang="en-US" dirty="0"/>
          </a:p>
        </p:txBody>
      </p:sp>
      <p:sp>
        <p:nvSpPr>
          <p:cNvPr id="4" name="Slide Number Placeholder 3"/>
          <p:cNvSpPr>
            <a:spLocks noGrp="1"/>
          </p:cNvSpPr>
          <p:nvPr>
            <p:ph type="sldNum" sz="quarter" idx="10"/>
          </p:nvPr>
        </p:nvSpPr>
        <p:spPr/>
        <p:txBody>
          <a:bodyPr/>
          <a:lstStyle/>
          <a:p>
            <a:pPr>
              <a:defRPr/>
            </a:pPr>
            <a:fld id="{5CFFE022-2DD6-4C7D-88E2-C4DC6D21A63A}" type="slidenum">
              <a:rPr lang="en-US" altLang="en-US" smtClean="0"/>
              <a:pPr>
                <a:defRPr/>
              </a:pPr>
              <a:t>24</a:t>
            </a:fld>
            <a:endParaRPr lang="en-US" altLang="en-US"/>
          </a:p>
        </p:txBody>
      </p:sp>
    </p:spTree>
    <p:extLst>
      <p:ext uri="{BB962C8B-B14F-4D97-AF65-F5344CB8AC3E}">
        <p14:creationId xmlns:p14="http://schemas.microsoft.com/office/powerpoint/2010/main" val="2820623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idx="4294967295"/>
          </p:nvPr>
        </p:nvSpPr>
        <p:spPr>
          <a:xfrm>
            <a:off x="457200" y="0"/>
            <a:ext cx="8229600" cy="990600"/>
          </a:xfrm>
        </p:spPr>
        <p:txBody>
          <a:bodyPr/>
          <a:lstStyle/>
          <a:p>
            <a:r>
              <a:rPr lang="en-US" altLang="en-US" smtClean="0"/>
              <a:t>WATCH OUT: Non-Academic Factors</a:t>
            </a:r>
          </a:p>
        </p:txBody>
      </p:sp>
      <p:pic>
        <p:nvPicPr>
          <p:cNvPr id="60418" name="Picture 4" descr="Spear_3825[1]"/>
          <p:cNvPicPr>
            <a:picLocks noChangeAspect="1" noChangeArrowheads="1"/>
          </p:cNvPicPr>
          <p:nvPr/>
        </p:nvPicPr>
        <p:blipFill>
          <a:blip r:embed="rId3"/>
          <a:srcRect/>
          <a:stretch>
            <a:fillRect/>
          </a:stretch>
        </p:blipFill>
        <p:spPr bwMode="auto">
          <a:xfrm>
            <a:off x="1439863" y="1219200"/>
            <a:ext cx="6264275" cy="501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r>
              <a:rPr lang="en-US" smtClean="0"/>
              <a:t>Child-Find Next Steps</a:t>
            </a:r>
          </a:p>
        </p:txBody>
      </p:sp>
      <p:pic>
        <p:nvPicPr>
          <p:cNvPr id="62466" name="Picture 4"/>
          <p:cNvPicPr>
            <a:picLocks noChangeAspect="1" noChangeArrowheads="1"/>
          </p:cNvPicPr>
          <p:nvPr/>
        </p:nvPicPr>
        <p:blipFill>
          <a:blip r:embed="rId3"/>
          <a:srcRect/>
          <a:stretch>
            <a:fillRect/>
          </a:stretch>
        </p:blipFill>
        <p:spPr bwMode="auto">
          <a:xfrm>
            <a:off x="0" y="1133475"/>
            <a:ext cx="9144000" cy="13709650"/>
          </a:xfrm>
          <a:prstGeom prst="rect">
            <a:avLst/>
          </a:prstGeom>
          <a:noFill/>
          <a:ln w="9525">
            <a:noFill/>
            <a:miter lim="800000"/>
            <a:headEnd/>
            <a:tailEnd/>
          </a:ln>
        </p:spPr>
      </p:pic>
      <p:sp>
        <p:nvSpPr>
          <p:cNvPr id="62467" name="Rectangle 3"/>
          <p:cNvSpPr>
            <a:spLocks noGrp="1"/>
          </p:cNvSpPr>
          <p:nvPr>
            <p:ph sz="half" idx="1"/>
          </p:nvPr>
        </p:nvSpPr>
        <p:spPr/>
        <p:txBody>
          <a:bodyPr/>
          <a:lstStyle/>
          <a:p>
            <a:endParaRPr lang="en-US" smtClean="0"/>
          </a:p>
          <a:p>
            <a:pPr lvl="1">
              <a:buFont typeface="Arial" charset="0"/>
              <a:buChar char="•"/>
            </a:pPr>
            <a:endParaRPr lang="en-US" smtClean="0"/>
          </a:p>
          <a:p>
            <a:endParaRPr lang="en-US" smtClean="0"/>
          </a:p>
        </p:txBody>
      </p:sp>
      <p:sp>
        <p:nvSpPr>
          <p:cNvPr id="6" name="Rectangle 5"/>
          <p:cNvSpPr/>
          <p:nvPr/>
        </p:nvSpPr>
        <p:spPr>
          <a:xfrm>
            <a:off x="-23813" y="1371600"/>
            <a:ext cx="4114801"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lgn="ctr">
              <a:defRPr/>
            </a:pPr>
            <a:r>
              <a:rPr lang="en-US" altLang="en-US" sz="2200" dirty="0">
                <a:solidFill>
                  <a:prstClr val="white"/>
                </a:solidFill>
                <a:latin typeface="Franklin Gothic Medium" pitchFamily="34" charset="0"/>
                <a:cs typeface="Arial" charset="0"/>
              </a:rPr>
              <a:t>Begin assessment process</a:t>
            </a:r>
          </a:p>
        </p:txBody>
      </p:sp>
      <p:sp>
        <p:nvSpPr>
          <p:cNvPr id="7" name="Rectangle 6"/>
          <p:cNvSpPr/>
          <p:nvPr/>
        </p:nvSpPr>
        <p:spPr>
          <a:xfrm>
            <a:off x="-23813" y="2371725"/>
            <a:ext cx="4114801"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lgn="ctr">
              <a:defRPr/>
            </a:pPr>
            <a:r>
              <a:rPr lang="en-US" altLang="en-US" sz="2200" dirty="0">
                <a:solidFill>
                  <a:prstClr val="white"/>
                </a:solidFill>
                <a:latin typeface="Franklin Gothic Medium" pitchFamily="34" charset="0"/>
                <a:cs typeface="Arial" charset="0"/>
              </a:rPr>
              <a:t>Determine areas to assess</a:t>
            </a:r>
          </a:p>
        </p:txBody>
      </p:sp>
      <p:sp>
        <p:nvSpPr>
          <p:cNvPr id="8" name="Rectangle 7"/>
          <p:cNvSpPr/>
          <p:nvPr/>
        </p:nvSpPr>
        <p:spPr>
          <a:xfrm>
            <a:off x="0" y="3390900"/>
            <a:ext cx="4090988"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lgn="ctr">
              <a:defRPr/>
            </a:pPr>
            <a:r>
              <a:rPr lang="en-US" altLang="en-US" sz="2200" dirty="0">
                <a:solidFill>
                  <a:prstClr val="white"/>
                </a:solidFill>
                <a:latin typeface="Franklin Gothic Medium" pitchFamily="34" charset="0"/>
                <a:cs typeface="Arial" charset="0"/>
              </a:rPr>
              <a:t>Be aware of timelines (procedural issues)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r>
              <a:rPr lang="en-US" smtClean="0"/>
              <a:t>Referrals for Special Education</a:t>
            </a:r>
          </a:p>
        </p:txBody>
      </p:sp>
      <p:pic>
        <p:nvPicPr>
          <p:cNvPr id="64514" name="Picture 5" descr="puzzle pieces2"/>
          <p:cNvPicPr>
            <a:picLocks noChangeAspect="1" noChangeArrowheads="1"/>
          </p:cNvPicPr>
          <p:nvPr/>
        </p:nvPicPr>
        <p:blipFill>
          <a:blip r:embed="rId3"/>
          <a:srcRect/>
          <a:stretch>
            <a:fillRect/>
          </a:stretch>
        </p:blipFill>
        <p:spPr bwMode="auto">
          <a:xfrm>
            <a:off x="-1676400" y="1066800"/>
            <a:ext cx="11315700" cy="6324600"/>
          </a:xfrm>
          <a:prstGeom prst="rect">
            <a:avLst/>
          </a:prstGeom>
          <a:noFill/>
          <a:ln w="9525">
            <a:noFill/>
            <a:miter lim="800000"/>
            <a:headEnd/>
            <a:tailEnd/>
          </a:ln>
        </p:spPr>
      </p:pic>
      <p:sp>
        <p:nvSpPr>
          <p:cNvPr id="6" name="Rectangle 5"/>
          <p:cNvSpPr/>
          <p:nvPr/>
        </p:nvSpPr>
        <p:spPr>
          <a:xfrm>
            <a:off x="-11113" y="1179513"/>
            <a:ext cx="3375026" cy="1143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defRPr/>
            </a:pPr>
            <a:r>
              <a:rPr lang="en-US" altLang="en-US" sz="2200" dirty="0">
                <a:solidFill>
                  <a:prstClr val="white"/>
                </a:solidFill>
                <a:latin typeface="Franklin Gothic Medium" pitchFamily="34" charset="0"/>
                <a:cs typeface="Arial" charset="0"/>
              </a:rPr>
              <a:t>Who can refer?</a:t>
            </a:r>
          </a:p>
          <a:p>
            <a:pPr marL="342900" indent="-342900">
              <a:buFont typeface="Arial" panose="020B0604020202020204" pitchFamily="34" charset="0"/>
              <a:buChar char="•"/>
              <a:defRPr/>
            </a:pPr>
            <a:r>
              <a:rPr lang="en-US" altLang="en-US" sz="2200" dirty="0">
                <a:solidFill>
                  <a:prstClr val="white"/>
                </a:solidFill>
                <a:latin typeface="Franklin Gothic Medium" pitchFamily="34" charset="0"/>
                <a:cs typeface="Arial" charset="0"/>
              </a:rPr>
              <a:t>Parent</a:t>
            </a:r>
          </a:p>
          <a:p>
            <a:pPr marL="342900" indent="-342900">
              <a:buFont typeface="Arial" panose="020B0604020202020204" pitchFamily="34" charset="0"/>
              <a:buChar char="•"/>
              <a:defRPr/>
            </a:pPr>
            <a:r>
              <a:rPr lang="en-US" altLang="en-US" sz="2200" dirty="0">
                <a:solidFill>
                  <a:prstClr val="white"/>
                </a:solidFill>
                <a:latin typeface="Franklin Gothic Medium" pitchFamily="34" charset="0"/>
                <a:cs typeface="Arial" charset="0"/>
              </a:rPr>
              <a:t>Teacher</a:t>
            </a:r>
          </a:p>
        </p:txBody>
      </p:sp>
      <p:sp>
        <p:nvSpPr>
          <p:cNvPr id="7" name="Rectangle 6"/>
          <p:cNvSpPr/>
          <p:nvPr/>
        </p:nvSpPr>
        <p:spPr>
          <a:xfrm>
            <a:off x="0" y="2600325"/>
            <a:ext cx="3352800" cy="10668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defRPr/>
            </a:pPr>
            <a:r>
              <a:rPr lang="en-US" altLang="en-US" sz="2200" dirty="0">
                <a:solidFill>
                  <a:prstClr val="white"/>
                </a:solidFill>
                <a:latin typeface="Franklin Gothic Medium" pitchFamily="34" charset="0"/>
                <a:cs typeface="Arial" charset="0"/>
              </a:rPr>
              <a:t>SST/RTI process</a:t>
            </a:r>
          </a:p>
          <a:p>
            <a:pPr marL="342900" indent="-342900">
              <a:buFont typeface="Arial" panose="020B0604020202020204" pitchFamily="34" charset="0"/>
              <a:buChar char="•"/>
              <a:defRPr/>
            </a:pPr>
            <a:r>
              <a:rPr lang="en-US" altLang="en-US" sz="2200" dirty="0">
                <a:solidFill>
                  <a:prstClr val="white"/>
                </a:solidFill>
                <a:latin typeface="Franklin Gothic Medium" pitchFamily="34" charset="0"/>
                <a:cs typeface="Arial" charset="0"/>
              </a:rPr>
              <a:t>Don’t delay!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p:nvPr>
        </p:nvSpPr>
        <p:spPr/>
        <p:txBody>
          <a:bodyPr/>
          <a:lstStyle/>
          <a:p>
            <a:r>
              <a:rPr lang="en-US" smtClean="0"/>
              <a:t>Let’s Illustrate with a Hypo:</a:t>
            </a:r>
          </a:p>
        </p:txBody>
      </p:sp>
      <p:sp>
        <p:nvSpPr>
          <p:cNvPr id="66562" name="Rectangle 3"/>
          <p:cNvSpPr>
            <a:spLocks noGrp="1"/>
          </p:cNvSpPr>
          <p:nvPr>
            <p:ph type="body" idx="1"/>
          </p:nvPr>
        </p:nvSpPr>
        <p:spPr/>
        <p:txBody>
          <a:bodyPr/>
          <a:lstStyle/>
          <a:p>
            <a:pPr>
              <a:buFontTx/>
              <a:buChar char="•"/>
            </a:pPr>
            <a:r>
              <a:rPr lang="en-US" altLang="ja-JP" sz="2400" smtClean="0"/>
              <a:t>Student, Bonnie B., recently began Kindergarten in the District.</a:t>
            </a:r>
          </a:p>
          <a:p>
            <a:pPr>
              <a:buFontTx/>
              <a:buChar char="•"/>
            </a:pPr>
            <a:endParaRPr lang="en-US" altLang="ja-JP" sz="2400" smtClean="0"/>
          </a:p>
          <a:p>
            <a:pPr>
              <a:buFontTx/>
              <a:buChar char="•"/>
            </a:pPr>
            <a:r>
              <a:rPr lang="en-US" altLang="ja-JP" sz="2400" smtClean="0"/>
              <a:t>On the day Bonnie enrolled, parents informed the District that she was formally diagnosed with ADHD and that they were against medicating her.</a:t>
            </a:r>
          </a:p>
          <a:p>
            <a:pPr>
              <a:buFontTx/>
              <a:buChar char="•"/>
            </a:pPr>
            <a:endParaRPr lang="en-US" altLang="ja-JP" sz="2400" smtClean="0"/>
          </a:p>
          <a:p>
            <a:pPr>
              <a:buFontTx/>
              <a:buChar char="•"/>
            </a:pPr>
            <a:r>
              <a:rPr lang="en-US" altLang="ja-JP" sz="2400" smtClean="0"/>
              <a:t>As she progressed through Kindergarten, teachers noticed off-task behaviors and told administrators that she was difficult to teach, requiring many prompts and suggested special education assessment.</a:t>
            </a:r>
            <a:endParaRPr lang="en-US" sz="2400" smtClean="0"/>
          </a:p>
          <a:p>
            <a:pPr lvl="1"/>
            <a:endParaRPr 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r>
              <a:rPr lang="en-US" smtClean="0"/>
              <a:t>Test Your Knowledge:</a:t>
            </a:r>
          </a:p>
        </p:txBody>
      </p:sp>
      <p:sp>
        <p:nvSpPr>
          <p:cNvPr id="68610" name="Rectangle 3"/>
          <p:cNvSpPr>
            <a:spLocks noGrp="1"/>
          </p:cNvSpPr>
          <p:nvPr>
            <p:ph type="body" idx="1"/>
          </p:nvPr>
        </p:nvSpPr>
        <p:spPr/>
        <p:txBody>
          <a:bodyPr/>
          <a:lstStyle/>
          <a:p>
            <a:pPr marL="419100" indent="-419100">
              <a:buFont typeface="Arial" charset="0"/>
              <a:buNone/>
            </a:pPr>
            <a:endParaRPr lang="en-US" smtClean="0"/>
          </a:p>
          <a:p>
            <a:pPr marL="419100" indent="-419100">
              <a:buFont typeface="Arial" charset="0"/>
              <a:buNone/>
            </a:pPr>
            <a:r>
              <a:rPr lang="en-US" smtClean="0"/>
              <a:t>	</a:t>
            </a:r>
            <a:r>
              <a:rPr lang="en-US" sz="2800" smtClean="0"/>
              <a:t>Because a parent or child’s doctor regards the child as being disabled, does that make the child eligible under the IDEA?</a:t>
            </a:r>
          </a:p>
          <a:p>
            <a:pPr marL="419100" indent="-419100">
              <a:buFont typeface="Arial" charset="0"/>
              <a:buNone/>
            </a:pPr>
            <a:endParaRPr lang="en-US" sz="2800" smtClean="0"/>
          </a:p>
          <a:p>
            <a:pPr marL="419100" indent="-419100">
              <a:buFont typeface="Arial" charset="0"/>
              <a:buNone/>
            </a:pPr>
            <a:r>
              <a:rPr lang="en-US" sz="28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3"/>
          <a:srcRect/>
          <a:stretch>
            <a:fillRect/>
          </a:stretch>
        </p:blipFill>
        <p:spPr bwMode="auto">
          <a:xfrm>
            <a:off x="0" y="1143000"/>
            <a:ext cx="9144000" cy="6099175"/>
          </a:xfrm>
          <a:prstGeom prst="rect">
            <a:avLst/>
          </a:prstGeom>
          <a:noFill/>
          <a:ln w="9525">
            <a:noFill/>
            <a:miter lim="800000"/>
            <a:headEnd/>
            <a:tailEnd/>
          </a:ln>
        </p:spPr>
      </p:pic>
      <p:sp>
        <p:nvSpPr>
          <p:cNvPr id="24578" name="Title 1"/>
          <p:cNvSpPr>
            <a:spLocks noGrp="1"/>
          </p:cNvSpPr>
          <p:nvPr>
            <p:ph type="title" idx="4294967295"/>
          </p:nvPr>
        </p:nvSpPr>
        <p:spPr/>
        <p:txBody>
          <a:bodyPr/>
          <a:lstStyle/>
          <a:p>
            <a:pPr eaLnBrk="1" hangingPunct="1"/>
            <a:r>
              <a:rPr lang="en-US" altLang="en-US" sz="3200" smtClean="0"/>
              <a:t>Outline for Today</a:t>
            </a:r>
          </a:p>
        </p:txBody>
      </p:sp>
      <p:sp>
        <p:nvSpPr>
          <p:cNvPr id="10" name="Rectangle 9"/>
          <p:cNvSpPr/>
          <p:nvPr/>
        </p:nvSpPr>
        <p:spPr>
          <a:xfrm>
            <a:off x="4953000" y="1905000"/>
            <a:ext cx="4114800"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lgn="ctr">
              <a:defRPr/>
            </a:pPr>
            <a:r>
              <a:rPr lang="en-US" altLang="en-US" sz="2200" dirty="0">
                <a:solidFill>
                  <a:prstClr val="white"/>
                </a:solidFill>
                <a:latin typeface="Franklin Gothic Medium" pitchFamily="34" charset="0"/>
                <a:cs typeface="Arial" charset="0"/>
              </a:rPr>
              <a:t>IDEA Overview</a:t>
            </a:r>
          </a:p>
        </p:txBody>
      </p:sp>
      <p:sp>
        <p:nvSpPr>
          <p:cNvPr id="2" name="Rectangle 9"/>
          <p:cNvSpPr/>
          <p:nvPr/>
        </p:nvSpPr>
        <p:spPr>
          <a:xfrm>
            <a:off x="4953000" y="2819400"/>
            <a:ext cx="4114800"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lgn="ctr">
              <a:defRPr/>
            </a:pPr>
            <a:r>
              <a:rPr lang="en-US" altLang="en-US" sz="2200">
                <a:solidFill>
                  <a:srgbClr val="FFFFFF"/>
                </a:solidFill>
                <a:latin typeface="Franklin Gothic Medium" pitchFamily="34" charset="0"/>
                <a:cs typeface="Arial" charset="0"/>
              </a:rPr>
              <a:t>IDEA Eligibility &amp; Child Find</a:t>
            </a:r>
          </a:p>
        </p:txBody>
      </p:sp>
      <p:sp>
        <p:nvSpPr>
          <p:cNvPr id="3" name="Rectangle 9"/>
          <p:cNvSpPr/>
          <p:nvPr/>
        </p:nvSpPr>
        <p:spPr>
          <a:xfrm>
            <a:off x="4953000" y="3733800"/>
            <a:ext cx="4114800"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lgn="ctr">
              <a:lnSpc>
                <a:spcPct val="80000"/>
              </a:lnSpc>
              <a:defRPr/>
            </a:pPr>
            <a:r>
              <a:rPr lang="en-US" altLang="en-US" sz="2200">
                <a:solidFill>
                  <a:srgbClr val="000000"/>
                </a:solidFill>
                <a:latin typeface="Franklin Gothic Medium" pitchFamily="34" charset="0"/>
                <a:cs typeface="Arial" charset="0"/>
              </a:rPr>
              <a:t> </a:t>
            </a:r>
            <a:r>
              <a:rPr lang="en-US" altLang="en-US" sz="2200">
                <a:solidFill>
                  <a:srgbClr val="FFFFFF"/>
                </a:solidFill>
                <a:latin typeface="Franklin Gothic Medium" pitchFamily="34" charset="0"/>
                <a:cs typeface="Arial" charset="0"/>
              </a:rPr>
              <a:t>Procedural FAPE</a:t>
            </a:r>
          </a:p>
        </p:txBody>
      </p:sp>
      <p:sp>
        <p:nvSpPr>
          <p:cNvPr id="7" name="Rectangle 9"/>
          <p:cNvSpPr/>
          <p:nvPr/>
        </p:nvSpPr>
        <p:spPr>
          <a:xfrm>
            <a:off x="4953000" y="4648200"/>
            <a:ext cx="4114800" cy="762000"/>
          </a:xfrm>
          <a:prstGeom prst="rect">
            <a:avLst/>
          </a:prstGeom>
          <a:solidFill>
            <a:srgbClr val="1F448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285750" indent="-285750" algn="ctr">
              <a:lnSpc>
                <a:spcPct val="80000"/>
              </a:lnSpc>
              <a:defRPr/>
            </a:pPr>
            <a:r>
              <a:rPr lang="en-US" altLang="en-US" sz="2200">
                <a:solidFill>
                  <a:srgbClr val="000000"/>
                </a:solidFill>
                <a:latin typeface="Franklin Gothic Medium" pitchFamily="34" charset="0"/>
                <a:cs typeface="Arial" charset="0"/>
              </a:rPr>
              <a:t> </a:t>
            </a:r>
            <a:r>
              <a:rPr lang="en-US" altLang="en-US" sz="2200">
                <a:solidFill>
                  <a:srgbClr val="FFFFFF"/>
                </a:solidFill>
                <a:latin typeface="Franklin Gothic Medium" pitchFamily="34" charset="0"/>
                <a:cs typeface="Arial" charset="0"/>
              </a:rPr>
              <a:t>Transition Plan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idx="4294967295"/>
          </p:nvPr>
        </p:nvSpPr>
        <p:spPr/>
        <p:txBody>
          <a:bodyPr/>
          <a:lstStyle/>
          <a:p>
            <a:r>
              <a:rPr lang="en-US" smtClean="0"/>
              <a:t>Test Your Knowledge:</a:t>
            </a:r>
          </a:p>
        </p:txBody>
      </p:sp>
      <p:sp>
        <p:nvSpPr>
          <p:cNvPr id="70658" name="Rectangle 3"/>
          <p:cNvSpPr>
            <a:spLocks noGrp="1"/>
          </p:cNvSpPr>
          <p:nvPr>
            <p:ph type="body" idx="4294967295"/>
          </p:nvPr>
        </p:nvSpPr>
        <p:spPr/>
        <p:txBody>
          <a:bodyPr/>
          <a:lstStyle/>
          <a:p>
            <a:pPr marL="419100" indent="-419100">
              <a:buFont typeface="Arial" charset="0"/>
              <a:buNone/>
            </a:pPr>
            <a:endParaRPr lang="en-US" smtClean="0"/>
          </a:p>
          <a:p>
            <a:pPr marL="419100" indent="-419100">
              <a:buFont typeface="Arial" charset="0"/>
              <a:buNone/>
            </a:pPr>
            <a:endParaRPr lang="en-US" smtClean="0"/>
          </a:p>
          <a:p>
            <a:pPr marL="419100" indent="-419100">
              <a:buFont typeface="Arial" charset="0"/>
              <a:buNone/>
            </a:pPr>
            <a:r>
              <a:rPr lang="en-US" sz="2800" smtClean="0"/>
              <a:t>	Can poor behavior and truancy trigger the district's child-find obligation?</a:t>
            </a:r>
          </a:p>
          <a:p>
            <a:pPr marL="419100" indent="-419100">
              <a:buFont typeface="Arial" charset="0"/>
              <a:buNone/>
            </a:pPr>
            <a:endParaRPr lang="en-US" sz="2800" smtClean="0"/>
          </a:p>
          <a:p>
            <a:pPr marL="419100" indent="-419100">
              <a:buFont typeface="Arial" charset="0"/>
              <a:buNone/>
            </a:pPr>
            <a:r>
              <a:rPr lang="en-US" sz="2800" smtClean="0"/>
              <a:t>	True or False?</a:t>
            </a:r>
          </a:p>
          <a:p>
            <a:pPr marL="419100" indent="-419100">
              <a:buFont typeface="Arial" charset="0"/>
              <a:buNone/>
            </a:pP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46088" y="2209800"/>
            <a:ext cx="8240712" cy="2438400"/>
          </a:xfrm>
        </p:spPr>
        <p:txBody>
          <a:bodyPr/>
          <a:lstStyle/>
          <a:p>
            <a:r>
              <a:rPr lang="en-US" altLang="en-US" smtClean="0"/>
              <a:t>Procedural FAPE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r>
              <a:rPr lang="en-US" smtClean="0"/>
              <a:t>Types of Procedural Notices</a:t>
            </a:r>
          </a:p>
        </p:txBody>
      </p:sp>
      <p:sp>
        <p:nvSpPr>
          <p:cNvPr id="75778" name="Rectangle 3"/>
          <p:cNvSpPr>
            <a:spLocks noGrp="1"/>
          </p:cNvSpPr>
          <p:nvPr>
            <p:ph type="body" idx="1"/>
          </p:nvPr>
        </p:nvSpPr>
        <p:spPr/>
        <p:txBody>
          <a:bodyPr/>
          <a:lstStyle/>
          <a:p>
            <a:r>
              <a:rPr lang="en-US" sz="2400" smtClean="0"/>
              <a:t>Transfer of rights/ITP</a:t>
            </a:r>
          </a:p>
          <a:p>
            <a:endParaRPr lang="en-US" sz="2400" smtClean="0"/>
          </a:p>
          <a:p>
            <a:r>
              <a:rPr lang="en-US" sz="2400" smtClean="0"/>
              <a:t>Procedural safeguards</a:t>
            </a:r>
          </a:p>
          <a:p>
            <a:endParaRPr lang="en-US" sz="2400" smtClean="0"/>
          </a:p>
          <a:p>
            <a:r>
              <a:rPr lang="en-US" sz="2400" smtClean="0"/>
              <a:t>IEP notice of meeting</a:t>
            </a:r>
          </a:p>
          <a:p>
            <a:endParaRPr lang="en-US" sz="2400" smtClean="0"/>
          </a:p>
          <a:p>
            <a:r>
              <a:rPr lang="en-US" sz="2400" smtClean="0"/>
              <a:t>Prior written notice</a:t>
            </a:r>
          </a:p>
          <a:p>
            <a:endParaRPr lang="en-US" sz="2400" smtClean="0"/>
          </a:p>
          <a:p>
            <a:r>
              <a:rPr lang="en-US" sz="2400" smtClean="0"/>
              <a:t>Manifestation determination</a:t>
            </a:r>
          </a:p>
        </p:txBody>
      </p:sp>
      <p:pic>
        <p:nvPicPr>
          <p:cNvPr id="75779" name="Picture 4" descr="iStock_000065789199_Large"/>
          <p:cNvPicPr>
            <a:picLocks noChangeAspect="1" noChangeArrowheads="1"/>
          </p:cNvPicPr>
          <p:nvPr/>
        </p:nvPicPr>
        <p:blipFill>
          <a:blip r:embed="rId2"/>
          <a:srcRect t="1569"/>
          <a:stretch>
            <a:fillRect/>
          </a:stretch>
        </p:blipFill>
        <p:spPr bwMode="auto">
          <a:xfrm>
            <a:off x="5638800" y="1177925"/>
            <a:ext cx="3581400" cy="530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p:cNvPicPr>
          <p:nvPr/>
        </p:nvPicPr>
        <p:blipFill>
          <a:blip r:embed="rId3"/>
          <a:srcRect l="29411" t="38562" b="8888"/>
          <a:stretch>
            <a:fillRect/>
          </a:stretch>
        </p:blipFill>
        <p:spPr bwMode="auto">
          <a:xfrm>
            <a:off x="0" y="1143000"/>
            <a:ext cx="9144000" cy="5105400"/>
          </a:xfrm>
          <a:prstGeom prst="rect">
            <a:avLst/>
          </a:prstGeom>
          <a:noFill/>
          <a:ln w="9525">
            <a:noFill/>
            <a:miter lim="800000"/>
            <a:headEnd/>
            <a:tailEnd/>
          </a:ln>
        </p:spPr>
      </p:pic>
      <p:sp>
        <p:nvSpPr>
          <p:cNvPr id="76802" name="Rectangle 2"/>
          <p:cNvSpPr>
            <a:spLocks noGrp="1"/>
          </p:cNvSpPr>
          <p:nvPr>
            <p:ph type="title"/>
          </p:nvPr>
        </p:nvSpPr>
        <p:spPr/>
        <p:txBody>
          <a:bodyPr/>
          <a:lstStyle/>
          <a:p>
            <a:r>
              <a:rPr lang="en-US" smtClean="0"/>
              <a:t>ITP: Post High School Transition</a:t>
            </a:r>
          </a:p>
        </p:txBody>
      </p:sp>
      <p:sp>
        <p:nvSpPr>
          <p:cNvPr id="76803" name="Rectangle 9"/>
          <p:cNvSpPr>
            <a:spLocks noChangeArrowheads="1"/>
          </p:cNvSpPr>
          <p:nvPr/>
        </p:nvSpPr>
        <p:spPr bwMode="auto">
          <a:xfrm>
            <a:off x="0" y="2230438"/>
            <a:ext cx="4114800" cy="3484562"/>
          </a:xfrm>
          <a:prstGeom prst="rect">
            <a:avLst/>
          </a:prstGeom>
          <a:solidFill>
            <a:srgbClr val="1F4485"/>
          </a:solidFill>
          <a:ln w="25400" algn="ctr">
            <a:noFill/>
            <a:miter lim="800000"/>
            <a:headEnd/>
            <a:tailEnd/>
          </a:ln>
        </p:spPr>
        <p:txBody>
          <a:bodyPr lIns="274320" rIns="274320"/>
          <a:lstStyle/>
          <a:p>
            <a:pPr marL="285750" indent="-285750">
              <a:buFontTx/>
              <a:buChar char="•"/>
            </a:pPr>
            <a:endParaRPr lang="en-US" sz="2800">
              <a:solidFill>
                <a:schemeClr val="bg1"/>
              </a:solidFill>
            </a:endParaRPr>
          </a:p>
          <a:p>
            <a:pPr marL="285750" indent="-285750">
              <a:buFontTx/>
              <a:buChar char="•"/>
            </a:pPr>
            <a:r>
              <a:rPr lang="en-US" sz="2800">
                <a:solidFill>
                  <a:schemeClr val="bg1"/>
                </a:solidFill>
              </a:rPr>
              <a:t>ITPs defined</a:t>
            </a:r>
          </a:p>
          <a:p>
            <a:pPr marL="285750" indent="-285750">
              <a:buFontTx/>
              <a:buChar char="•"/>
            </a:pPr>
            <a:endParaRPr lang="en-US" sz="2800">
              <a:solidFill>
                <a:schemeClr val="bg1"/>
              </a:solidFill>
            </a:endParaRPr>
          </a:p>
          <a:p>
            <a:pPr marL="285750" indent="-285750">
              <a:buFontTx/>
              <a:buChar char="•"/>
            </a:pPr>
            <a:r>
              <a:rPr lang="en-US" sz="2800">
                <a:solidFill>
                  <a:schemeClr val="bg1"/>
                </a:solidFill>
              </a:rPr>
              <a:t>Procedural timelines</a:t>
            </a:r>
          </a:p>
          <a:p>
            <a:pPr marL="285750" indent="-285750">
              <a:buFontTx/>
              <a:buChar char="•"/>
            </a:pPr>
            <a:endParaRPr lang="en-US" sz="2800">
              <a:solidFill>
                <a:schemeClr val="bg1"/>
              </a:solidFill>
            </a:endParaRPr>
          </a:p>
          <a:p>
            <a:pPr marL="285750" indent="-285750">
              <a:buFontTx/>
              <a:buChar char="•"/>
            </a:pPr>
            <a:r>
              <a:rPr lang="en-US" sz="2800">
                <a:solidFill>
                  <a:schemeClr val="bg1"/>
                </a:solidFill>
              </a:rPr>
              <a:t>Transfer of rights</a:t>
            </a:r>
            <a:endParaRPr lang="en-US" altLang="en-US" sz="280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4"/>
          <p:cNvSpPr>
            <a:spLocks noGrp="1"/>
          </p:cNvSpPr>
          <p:nvPr>
            <p:ph type="title" idx="4294967295"/>
          </p:nvPr>
        </p:nvSpPr>
        <p:spPr/>
        <p:txBody>
          <a:bodyPr/>
          <a:lstStyle/>
          <a:p>
            <a:pPr eaLnBrk="1" hangingPunct="1"/>
            <a:r>
              <a:rPr lang="en-US" smtClean="0"/>
              <a:t>Procedural Safeguards</a:t>
            </a:r>
            <a:endParaRPr lang="en-US" altLang="en-US" smtClean="0"/>
          </a:p>
        </p:txBody>
      </p:sp>
      <p:sp>
        <p:nvSpPr>
          <p:cNvPr id="78850" name="Text Placeholder 5"/>
          <p:cNvSpPr>
            <a:spLocks noGrp="1"/>
          </p:cNvSpPr>
          <p:nvPr>
            <p:ph type="body" idx="4294967295"/>
          </p:nvPr>
        </p:nvSpPr>
        <p:spPr>
          <a:xfrm>
            <a:off x="457200" y="1379538"/>
            <a:ext cx="3962400" cy="639762"/>
          </a:xfrm>
          <a:solidFill>
            <a:schemeClr val="accent1"/>
          </a:solidFill>
        </p:spPr>
        <p:txBody>
          <a:bodyPr anchor="ctr"/>
          <a:lstStyle/>
          <a:p>
            <a:pPr marL="0" indent="0" algn="ctr" eaLnBrk="1" hangingPunct="1">
              <a:buFont typeface="Arial" charset="0"/>
              <a:buNone/>
            </a:pPr>
            <a:r>
              <a:rPr lang="en-US" altLang="en-US" sz="3200" b="1" smtClean="0">
                <a:solidFill>
                  <a:schemeClr val="bg1"/>
                </a:solidFill>
                <a:latin typeface="Franklin Gothic Medium" pitchFamily="34" charset="0"/>
              </a:rPr>
              <a:t>Why</a:t>
            </a:r>
            <a:endParaRPr lang="en-US" altLang="en-US" b="1" smtClean="0">
              <a:solidFill>
                <a:schemeClr val="bg1"/>
              </a:solidFill>
              <a:latin typeface="Franklin Gothic Medium" pitchFamily="34" charset="0"/>
            </a:endParaRPr>
          </a:p>
        </p:txBody>
      </p:sp>
      <p:sp>
        <p:nvSpPr>
          <p:cNvPr id="78851" name="Content Placeholder 6"/>
          <p:cNvSpPr>
            <a:spLocks noGrp="1"/>
          </p:cNvSpPr>
          <p:nvPr>
            <p:ph sz="half" idx="4294967295"/>
          </p:nvPr>
        </p:nvSpPr>
        <p:spPr>
          <a:xfrm>
            <a:off x="457200" y="2057400"/>
            <a:ext cx="3962400" cy="4114800"/>
          </a:xfrm>
        </p:spPr>
        <p:txBody>
          <a:bodyPr/>
          <a:lstStyle/>
          <a:p>
            <a:pPr eaLnBrk="1" hangingPunct="1">
              <a:lnSpc>
                <a:spcPct val="90000"/>
              </a:lnSpc>
              <a:spcAft>
                <a:spcPts val="500"/>
              </a:spcAft>
            </a:pPr>
            <a:r>
              <a:rPr lang="en-US" altLang="en-US" smtClean="0"/>
              <a:t>Parents rights to:</a:t>
            </a:r>
          </a:p>
          <a:p>
            <a:pPr lvl="1" eaLnBrk="1" hangingPunct="1">
              <a:lnSpc>
                <a:spcPct val="90000"/>
              </a:lnSpc>
              <a:spcAft>
                <a:spcPts val="500"/>
              </a:spcAft>
            </a:pPr>
            <a:r>
              <a:rPr lang="en-US" altLang="en-US" smtClean="0"/>
              <a:t>Participate in meetings</a:t>
            </a:r>
          </a:p>
          <a:p>
            <a:pPr lvl="1" eaLnBrk="1" hangingPunct="1">
              <a:lnSpc>
                <a:spcPct val="90000"/>
              </a:lnSpc>
              <a:spcAft>
                <a:spcPts val="500"/>
              </a:spcAft>
            </a:pPr>
            <a:r>
              <a:rPr lang="en-US" altLang="en-US" smtClean="0"/>
              <a:t>Examine records</a:t>
            </a:r>
          </a:p>
          <a:p>
            <a:pPr lvl="1" eaLnBrk="1" hangingPunct="1">
              <a:lnSpc>
                <a:spcPct val="90000"/>
              </a:lnSpc>
              <a:spcAft>
                <a:spcPts val="500"/>
              </a:spcAft>
            </a:pPr>
            <a:r>
              <a:rPr lang="en-US" altLang="en-US" smtClean="0"/>
              <a:t>Request IEE</a:t>
            </a:r>
          </a:p>
          <a:p>
            <a:pPr eaLnBrk="1" hangingPunct="1">
              <a:lnSpc>
                <a:spcPct val="90000"/>
              </a:lnSpc>
              <a:spcAft>
                <a:spcPts val="500"/>
              </a:spcAft>
            </a:pPr>
            <a:endParaRPr lang="en-US" altLang="en-US" sz="2600" smtClean="0"/>
          </a:p>
        </p:txBody>
      </p:sp>
      <p:sp>
        <p:nvSpPr>
          <p:cNvPr id="78852" name="Text Placeholder 7"/>
          <p:cNvSpPr>
            <a:spLocks noGrp="1"/>
          </p:cNvSpPr>
          <p:nvPr>
            <p:ph type="body" sz="quarter" idx="4294967295"/>
          </p:nvPr>
        </p:nvSpPr>
        <p:spPr>
          <a:xfrm>
            <a:off x="4724400" y="1379538"/>
            <a:ext cx="3962400" cy="639762"/>
          </a:xfrm>
          <a:solidFill>
            <a:schemeClr val="accent1"/>
          </a:solidFill>
        </p:spPr>
        <p:txBody>
          <a:bodyPr anchor="ctr"/>
          <a:lstStyle/>
          <a:p>
            <a:pPr marL="0" indent="0" algn="ctr" eaLnBrk="1" hangingPunct="1">
              <a:buFont typeface="Arial" charset="0"/>
              <a:buNone/>
            </a:pPr>
            <a:r>
              <a:rPr lang="en-US" altLang="en-US" sz="3200" b="1" smtClean="0">
                <a:solidFill>
                  <a:schemeClr val="bg1"/>
                </a:solidFill>
                <a:latin typeface="Franklin Gothic Medium" pitchFamily="34" charset="0"/>
              </a:rPr>
              <a:t>When</a:t>
            </a:r>
          </a:p>
        </p:txBody>
      </p:sp>
      <p:sp>
        <p:nvSpPr>
          <p:cNvPr id="78853" name="Content Placeholder 8"/>
          <p:cNvSpPr>
            <a:spLocks noGrp="1"/>
          </p:cNvSpPr>
          <p:nvPr>
            <p:ph sz="quarter" idx="4294967295"/>
          </p:nvPr>
        </p:nvSpPr>
        <p:spPr>
          <a:xfrm>
            <a:off x="4724400" y="2057400"/>
            <a:ext cx="3962400" cy="4114800"/>
          </a:xfrm>
        </p:spPr>
        <p:txBody>
          <a:bodyPr/>
          <a:lstStyle/>
          <a:p>
            <a:pPr eaLnBrk="1" hangingPunct="1">
              <a:lnSpc>
                <a:spcPct val="90000"/>
              </a:lnSpc>
              <a:spcAft>
                <a:spcPts val="500"/>
              </a:spcAft>
            </a:pPr>
            <a:r>
              <a:rPr lang="en-US" altLang="en-US" smtClean="0"/>
              <a:t>IEP meetings</a:t>
            </a:r>
          </a:p>
          <a:p>
            <a:pPr eaLnBrk="1" hangingPunct="1">
              <a:lnSpc>
                <a:spcPct val="90000"/>
              </a:lnSpc>
              <a:spcAft>
                <a:spcPts val="500"/>
              </a:spcAft>
            </a:pPr>
            <a:r>
              <a:rPr lang="en-US" altLang="en-US" smtClean="0"/>
              <a:t>PWN</a:t>
            </a:r>
          </a:p>
          <a:p>
            <a:pPr eaLnBrk="1" hangingPunct="1">
              <a:lnSpc>
                <a:spcPct val="90000"/>
              </a:lnSpc>
              <a:spcAft>
                <a:spcPts val="500"/>
              </a:spcAft>
            </a:pPr>
            <a:r>
              <a:rPr lang="en-US" altLang="en-US" smtClean="0"/>
              <a:t>Parent requests</a:t>
            </a:r>
          </a:p>
          <a:p>
            <a:pPr eaLnBrk="1" hangingPunct="1">
              <a:lnSpc>
                <a:spcPct val="90000"/>
              </a:lnSpc>
              <a:spcAft>
                <a:spcPts val="500"/>
              </a:spcAft>
            </a:pPr>
            <a:r>
              <a:rPr lang="en-US" altLang="en-US" smtClean="0"/>
              <a:t>Assessments</a:t>
            </a:r>
          </a:p>
          <a:p>
            <a:pPr eaLnBrk="1" hangingPunct="1">
              <a:lnSpc>
                <a:spcPct val="90000"/>
              </a:lnSpc>
              <a:spcAft>
                <a:spcPts val="500"/>
              </a:spcAft>
            </a:pPr>
            <a:endParaRPr lang="en-US" altLang="en-US" smtClean="0"/>
          </a:p>
        </p:txBody>
      </p:sp>
      <p:pic>
        <p:nvPicPr>
          <p:cNvPr id="78854" name="Picture 7"/>
          <p:cNvPicPr>
            <a:picLocks noChangeAspect="1" noChangeArrowheads="1"/>
          </p:cNvPicPr>
          <p:nvPr/>
        </p:nvPicPr>
        <p:blipFill>
          <a:blip r:embed="rId3"/>
          <a:srcRect l="110" t="22971" r="-110" b="17685"/>
          <a:stretch>
            <a:fillRect/>
          </a:stretch>
        </p:blipFill>
        <p:spPr bwMode="auto">
          <a:xfrm>
            <a:off x="1765300" y="3854450"/>
            <a:ext cx="5308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r>
              <a:rPr lang="en-US" smtClean="0"/>
              <a:t>IEP Notice of Meeting Timelines</a:t>
            </a:r>
          </a:p>
        </p:txBody>
      </p:sp>
      <p:pic>
        <p:nvPicPr>
          <p:cNvPr id="80898" name="Picture 4" descr="iStock_000022851159XLarge"/>
          <p:cNvPicPr>
            <a:picLocks noChangeAspect="1" noChangeArrowheads="1"/>
          </p:cNvPicPr>
          <p:nvPr/>
        </p:nvPicPr>
        <p:blipFill>
          <a:blip r:embed="rId3"/>
          <a:srcRect t="21312" b="27869"/>
          <a:stretch>
            <a:fillRect/>
          </a:stretch>
        </p:blipFill>
        <p:spPr bwMode="auto">
          <a:xfrm>
            <a:off x="0" y="3505200"/>
            <a:ext cx="9296400" cy="4724400"/>
          </a:xfrm>
          <a:prstGeom prst="rect">
            <a:avLst/>
          </a:prstGeom>
          <a:noFill/>
          <a:ln w="9525">
            <a:noFill/>
            <a:miter lim="800000"/>
            <a:headEnd/>
            <a:tailEnd/>
          </a:ln>
        </p:spPr>
      </p:pic>
      <p:sp>
        <p:nvSpPr>
          <p:cNvPr id="80899" name="Rectangle 4"/>
          <p:cNvSpPr>
            <a:spLocks noChangeArrowheads="1"/>
          </p:cNvSpPr>
          <p:nvPr/>
        </p:nvSpPr>
        <p:spPr bwMode="auto">
          <a:xfrm>
            <a:off x="0" y="2590800"/>
            <a:ext cx="9144000" cy="914400"/>
          </a:xfrm>
          <a:prstGeom prst="rect">
            <a:avLst/>
          </a:prstGeom>
          <a:solidFill>
            <a:srgbClr val="1F4485"/>
          </a:solidFill>
          <a:ln w="25400" algn="ctr">
            <a:noFill/>
            <a:miter lim="800000"/>
            <a:headEnd/>
            <a:tailEnd/>
          </a:ln>
        </p:spPr>
        <p:txBody>
          <a:bodyPr lIns="274320" rIns="274320"/>
          <a:lstStyle/>
          <a:p>
            <a:pPr marL="285750" indent="-285750">
              <a:buFontTx/>
              <a:buChar char="•"/>
            </a:pPr>
            <a:endParaRPr lang="en-US" sz="2800">
              <a:solidFill>
                <a:schemeClr val="bg1"/>
              </a:solidFill>
            </a:endParaRPr>
          </a:p>
        </p:txBody>
      </p:sp>
      <p:sp>
        <p:nvSpPr>
          <p:cNvPr id="80900" name="Rectangle 3"/>
          <p:cNvSpPr>
            <a:spLocks noGrp="1"/>
          </p:cNvSpPr>
          <p:nvPr>
            <p:ph type="body" idx="1"/>
          </p:nvPr>
        </p:nvSpPr>
        <p:spPr/>
        <p:txBody>
          <a:bodyPr/>
          <a:lstStyle/>
          <a:p>
            <a:pPr>
              <a:buFont typeface="Arial" charset="0"/>
              <a:buNone/>
            </a:pPr>
            <a:r>
              <a:rPr lang="en-US" sz="2600" smtClean="0"/>
              <a:t>	</a:t>
            </a:r>
            <a:r>
              <a:rPr lang="en-US" sz="2800" smtClean="0"/>
              <a:t>Remember, procedural requirement to ensure parent participation.</a:t>
            </a:r>
          </a:p>
          <a:p>
            <a:pPr lvl="1">
              <a:buFont typeface="Arial" charset="0"/>
              <a:buNone/>
            </a:pPr>
            <a:endParaRPr lang="en-US" sz="2400" smtClean="0"/>
          </a:p>
          <a:p>
            <a:pPr lvl="1">
              <a:buFont typeface="Arial" charset="0"/>
              <a:buNone/>
            </a:pPr>
            <a:r>
              <a:rPr lang="en-US" sz="2400" b="1" smtClean="0">
                <a:solidFill>
                  <a:schemeClr val="bg1"/>
                </a:solidFill>
              </a:rPr>
              <a:t>Query:</a:t>
            </a:r>
            <a:r>
              <a:rPr lang="en-US" sz="2400" smtClean="0">
                <a:solidFill>
                  <a:schemeClr val="bg1"/>
                </a:solidFill>
              </a:rPr>
              <a:t> When should notice go out to parents?</a:t>
            </a:r>
          </a:p>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p:cNvPicPr>
          <p:nvPr/>
        </p:nvPicPr>
        <p:blipFill>
          <a:blip r:embed="rId3"/>
          <a:srcRect t="13768" b="2522"/>
          <a:stretch>
            <a:fillRect/>
          </a:stretch>
        </p:blipFill>
        <p:spPr bwMode="auto">
          <a:xfrm>
            <a:off x="0" y="1219200"/>
            <a:ext cx="9144000" cy="5105400"/>
          </a:xfrm>
          <a:prstGeom prst="rect">
            <a:avLst/>
          </a:prstGeom>
          <a:noFill/>
          <a:ln w="9525">
            <a:noFill/>
            <a:miter lim="800000"/>
            <a:headEnd/>
            <a:tailEnd/>
          </a:ln>
        </p:spPr>
      </p:pic>
      <p:sp>
        <p:nvSpPr>
          <p:cNvPr id="82946" name="Rectangle 2"/>
          <p:cNvSpPr>
            <a:spLocks noGrp="1"/>
          </p:cNvSpPr>
          <p:nvPr>
            <p:ph type="title"/>
          </p:nvPr>
        </p:nvSpPr>
        <p:spPr/>
        <p:txBody>
          <a:bodyPr/>
          <a:lstStyle/>
          <a:p>
            <a:r>
              <a:rPr lang="en-US" smtClean="0"/>
              <a:t>Procedures on Scheduling IEP Meetings</a:t>
            </a:r>
          </a:p>
        </p:txBody>
      </p:sp>
      <p:sp>
        <p:nvSpPr>
          <p:cNvPr id="82947" name="Rectangle 3"/>
          <p:cNvSpPr>
            <a:spLocks noGrp="1"/>
          </p:cNvSpPr>
          <p:nvPr>
            <p:ph type="body" idx="1"/>
          </p:nvPr>
        </p:nvSpPr>
        <p:spPr/>
        <p:txBody>
          <a:bodyPr/>
          <a:lstStyle/>
          <a:p>
            <a:pPr algn="ctr">
              <a:buFont typeface="Arial" charset="0"/>
              <a:buNone/>
            </a:pPr>
            <a:endParaRPr lang="en-US" sz="3400" smtClean="0"/>
          </a:p>
          <a:p>
            <a:pPr algn="ctr">
              <a:buFont typeface="Arial" charset="0"/>
              <a:buNone/>
            </a:pPr>
            <a:endParaRPr lang="en-US" sz="3400" smtClean="0"/>
          </a:p>
          <a:p>
            <a:pPr>
              <a:buFont typeface="Arial" charset="0"/>
              <a:buNone/>
            </a:pPr>
            <a:endParaRPr lang="en-US" smtClean="0"/>
          </a:p>
        </p:txBody>
      </p:sp>
      <p:sp>
        <p:nvSpPr>
          <p:cNvPr id="10" name="Rectangle 9"/>
          <p:cNvSpPr>
            <a:spLocks noChangeArrowheads="1"/>
          </p:cNvSpPr>
          <p:nvPr/>
        </p:nvSpPr>
        <p:spPr bwMode="auto">
          <a:xfrm>
            <a:off x="0" y="5105400"/>
            <a:ext cx="9067800" cy="1066800"/>
          </a:xfrm>
          <a:prstGeom prst="rect">
            <a:avLst/>
          </a:prstGeom>
          <a:solidFill>
            <a:srgbClr val="1F4485"/>
          </a:solidFill>
          <a:ln w="25400" algn="ctr">
            <a:noFill/>
            <a:miter lim="800000"/>
            <a:headEnd/>
            <a:tailEnd/>
          </a:ln>
        </p:spPr>
        <p:txBody>
          <a:bodyPr lIns="274320" rIns="274320"/>
          <a:lstStyle/>
          <a:p>
            <a:pPr marL="285750" indent="-285750" algn="ctr"/>
            <a:r>
              <a:rPr lang="en-US" altLang="en-US" sz="2800">
                <a:solidFill>
                  <a:schemeClr val="bg1"/>
                </a:solidFill>
              </a:rPr>
              <a:t>	IEP meetings must be held at a </a:t>
            </a:r>
          </a:p>
          <a:p>
            <a:pPr marL="285750" indent="-285750" algn="ctr"/>
            <a:r>
              <a:rPr lang="en-US" altLang="en-US" sz="2800">
                <a:solidFill>
                  <a:schemeClr val="bg1"/>
                </a:solidFill>
              </a:rPr>
              <a:t>mutually agreeable time and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en-US" smtClean="0"/>
              <a:t>Practice Tip</a:t>
            </a:r>
          </a:p>
        </p:txBody>
      </p:sp>
      <p:sp>
        <p:nvSpPr>
          <p:cNvPr id="103427" name="Rectangle 3"/>
          <p:cNvSpPr>
            <a:spLocks noGrp="1"/>
          </p:cNvSpPr>
          <p:nvPr>
            <p:ph type="body" idx="1"/>
          </p:nvPr>
        </p:nvSpPr>
        <p:spPr/>
        <p:txBody>
          <a:bodyPr/>
          <a:lstStyle/>
          <a:p>
            <a:r>
              <a:rPr lang="en-US" sz="2800" smtClean="0"/>
              <a:t>IEP Planning Checklist</a:t>
            </a:r>
          </a:p>
          <a:p>
            <a:endParaRPr lang="en-US" sz="2800" smtClean="0"/>
          </a:p>
          <a:p>
            <a:r>
              <a:rPr lang="en-US" sz="2800" smtClean="0"/>
              <a:t>IEP Meeting Agenda</a:t>
            </a:r>
          </a:p>
        </p:txBody>
      </p:sp>
      <p:pic>
        <p:nvPicPr>
          <p:cNvPr id="103428" name="Picture 5" descr="MP900438680"/>
          <p:cNvPicPr>
            <a:picLocks noChangeAspect="1" noChangeArrowheads="1"/>
          </p:cNvPicPr>
          <p:nvPr/>
        </p:nvPicPr>
        <p:blipFill>
          <a:blip r:embed="rId3">
            <a:lum bright="30000"/>
          </a:blip>
          <a:srcRect/>
          <a:stretch>
            <a:fillRect/>
          </a:stretch>
        </p:blipFill>
        <p:spPr bwMode="auto">
          <a:xfrm>
            <a:off x="4114800" y="2667000"/>
            <a:ext cx="4800600" cy="3759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r>
              <a:rPr lang="en-US" smtClean="0"/>
              <a:t>Prior Written Notice Letter</a:t>
            </a:r>
          </a:p>
        </p:txBody>
      </p:sp>
      <p:sp>
        <p:nvSpPr>
          <p:cNvPr id="84994" name="Rectangle 3"/>
          <p:cNvSpPr>
            <a:spLocks noGrp="1"/>
          </p:cNvSpPr>
          <p:nvPr>
            <p:ph type="body" idx="1"/>
          </p:nvPr>
        </p:nvSpPr>
        <p:spPr/>
        <p:txBody>
          <a:bodyPr/>
          <a:lstStyle/>
          <a:p>
            <a:r>
              <a:rPr lang="en-US" sz="2800" smtClean="0"/>
              <a:t>Proposes or refuses action</a:t>
            </a:r>
          </a:p>
          <a:p>
            <a:endParaRPr lang="en-US" sz="2800" smtClean="0"/>
          </a:p>
          <a:p>
            <a:r>
              <a:rPr lang="en-US" sz="2800" smtClean="0"/>
              <a:t>Action must materially affect program</a:t>
            </a:r>
          </a:p>
          <a:p>
            <a:endParaRPr lang="en-US" sz="2800" smtClean="0"/>
          </a:p>
          <a:p>
            <a:r>
              <a:rPr lang="en-US" sz="2800" smtClean="0"/>
              <a:t>Provides reason for determination</a:t>
            </a:r>
          </a:p>
          <a:p>
            <a:endParaRPr lang="en-US" sz="2800" smtClean="0"/>
          </a:p>
          <a:p>
            <a:r>
              <a:rPr lang="en-US" sz="2800" smtClean="0"/>
              <a:t>Documents course of action</a:t>
            </a:r>
          </a:p>
          <a:p>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r>
              <a:rPr lang="en-US" smtClean="0"/>
              <a:t>Prior Written Notice Elements</a:t>
            </a:r>
          </a:p>
        </p:txBody>
      </p:sp>
      <p:sp>
        <p:nvSpPr>
          <p:cNvPr id="87042" name="Rectangle 4"/>
          <p:cNvSpPr>
            <a:spLocks noGrp="1"/>
          </p:cNvSpPr>
          <p:nvPr>
            <p:ph type="body" sz="half" idx="1"/>
          </p:nvPr>
        </p:nvSpPr>
        <p:spPr/>
        <p:txBody>
          <a:bodyPr/>
          <a:lstStyle/>
          <a:p>
            <a:pPr marL="381000" indent="-381000">
              <a:buFont typeface="Arial" charset="0"/>
              <a:buAutoNum type="arabicPeriod"/>
            </a:pPr>
            <a:r>
              <a:rPr lang="en-US" sz="2400" smtClean="0"/>
              <a:t>Description of action</a:t>
            </a:r>
          </a:p>
          <a:p>
            <a:pPr marL="381000" indent="-381000">
              <a:buFont typeface="Arial" charset="0"/>
              <a:buAutoNum type="arabicPeriod"/>
            </a:pPr>
            <a:r>
              <a:rPr lang="en-US" sz="2400" smtClean="0"/>
              <a:t>Explanation of why</a:t>
            </a:r>
          </a:p>
          <a:p>
            <a:pPr marL="381000" indent="-381000">
              <a:buFont typeface="Arial" charset="0"/>
              <a:buAutoNum type="arabicPeriod"/>
            </a:pPr>
            <a:r>
              <a:rPr lang="en-US" sz="2400" smtClean="0"/>
              <a:t>Options considered</a:t>
            </a:r>
          </a:p>
          <a:p>
            <a:pPr marL="381000" indent="-381000">
              <a:buFont typeface="Arial" charset="0"/>
              <a:buAutoNum type="arabicPeriod"/>
            </a:pPr>
            <a:r>
              <a:rPr lang="en-US" sz="2400" smtClean="0"/>
              <a:t>Basis</a:t>
            </a:r>
          </a:p>
          <a:p>
            <a:pPr marL="381000" indent="-381000">
              <a:buFont typeface="Arial" charset="0"/>
              <a:buAutoNum type="arabicPeriod"/>
            </a:pPr>
            <a:r>
              <a:rPr lang="en-US" sz="2400" smtClean="0"/>
              <a:t>Other relevant factors</a:t>
            </a:r>
          </a:p>
          <a:p>
            <a:pPr marL="381000" indent="-381000">
              <a:buFont typeface="Arial" charset="0"/>
              <a:buAutoNum type="arabicPeriod"/>
            </a:pPr>
            <a:r>
              <a:rPr lang="en-US" sz="2400" smtClean="0"/>
              <a:t>Procedural safeguards</a:t>
            </a:r>
          </a:p>
          <a:p>
            <a:pPr marL="381000" indent="-381000">
              <a:buFont typeface="Arial" charset="0"/>
              <a:buAutoNum type="arabicPeriod"/>
            </a:pPr>
            <a:r>
              <a:rPr lang="en-US" sz="2400" smtClean="0"/>
              <a:t>Sources</a:t>
            </a:r>
          </a:p>
          <a:p>
            <a:pPr marL="381000" indent="-381000">
              <a:buFont typeface="Arial" charset="0"/>
              <a:buNone/>
            </a:pPr>
            <a:endParaRPr lang="en-US" sz="2400" smtClean="0"/>
          </a:p>
        </p:txBody>
      </p:sp>
      <p:pic>
        <p:nvPicPr>
          <p:cNvPr id="87043" name="Picture 4"/>
          <p:cNvPicPr>
            <a:picLocks noChangeAspect="1" noChangeArrowheads="1"/>
          </p:cNvPicPr>
          <p:nvPr/>
        </p:nvPicPr>
        <p:blipFill>
          <a:blip r:embed="rId3"/>
          <a:srcRect/>
          <a:stretch>
            <a:fillRect/>
          </a:stretch>
        </p:blipFill>
        <p:spPr bwMode="auto">
          <a:xfrm>
            <a:off x="3962400" y="1600200"/>
            <a:ext cx="5029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46088" y="2209800"/>
            <a:ext cx="8240712" cy="2438400"/>
          </a:xfrm>
        </p:spPr>
        <p:txBody>
          <a:bodyPr/>
          <a:lstStyle/>
          <a:p>
            <a:r>
              <a:rPr lang="en-US" altLang="en-US" smtClean="0"/>
              <a:t>IDEA Overview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r>
              <a:rPr lang="en-US" smtClean="0"/>
              <a:t>Examples of When PWN is Triggered</a:t>
            </a:r>
          </a:p>
        </p:txBody>
      </p:sp>
      <p:sp>
        <p:nvSpPr>
          <p:cNvPr id="89090" name="Rectangle 3"/>
          <p:cNvSpPr>
            <a:spLocks noGrp="1"/>
          </p:cNvSpPr>
          <p:nvPr>
            <p:ph type="body" idx="1"/>
          </p:nvPr>
        </p:nvSpPr>
        <p:spPr>
          <a:xfrm>
            <a:off x="4267200" y="1371600"/>
            <a:ext cx="4419600" cy="4800600"/>
          </a:xfrm>
        </p:spPr>
        <p:txBody>
          <a:bodyPr/>
          <a:lstStyle/>
          <a:p>
            <a:r>
              <a:rPr lang="en-US" sz="2800" smtClean="0"/>
              <a:t>Change of placement</a:t>
            </a:r>
          </a:p>
          <a:p>
            <a:r>
              <a:rPr lang="en-US" sz="2800" smtClean="0"/>
              <a:t>Assessment</a:t>
            </a:r>
          </a:p>
          <a:p>
            <a:r>
              <a:rPr lang="en-US" sz="2800" smtClean="0"/>
              <a:t>IEE</a:t>
            </a:r>
          </a:p>
          <a:p>
            <a:r>
              <a:rPr lang="en-US" sz="2800" smtClean="0"/>
              <a:t>Graduation</a:t>
            </a:r>
          </a:p>
          <a:p>
            <a:r>
              <a:rPr lang="en-US" sz="2800" smtClean="0"/>
              <a:t>Parent requests</a:t>
            </a:r>
          </a:p>
          <a:p>
            <a:pPr>
              <a:buFont typeface="Arial" charset="0"/>
              <a:buNone/>
            </a:pPr>
            <a:endParaRPr lang="en-US" smtClean="0"/>
          </a:p>
          <a:p>
            <a:pPr>
              <a:buFont typeface="Arial" charset="0"/>
              <a:buNone/>
            </a:pPr>
            <a:r>
              <a:rPr lang="en-US" sz="2800" smtClean="0"/>
              <a:t>Can you think of more?</a:t>
            </a:r>
          </a:p>
        </p:txBody>
      </p:sp>
      <p:pic>
        <p:nvPicPr>
          <p:cNvPr id="89091" name="Picture 4" descr="iStock_000047507126_Double"/>
          <p:cNvPicPr>
            <a:picLocks noChangeAspect="1" noChangeArrowheads="1"/>
          </p:cNvPicPr>
          <p:nvPr/>
        </p:nvPicPr>
        <p:blipFill>
          <a:blip r:embed="rId2"/>
          <a:srcRect/>
          <a:stretch>
            <a:fillRect/>
          </a:stretch>
        </p:blipFill>
        <p:spPr bwMode="auto">
          <a:xfrm>
            <a:off x="609600" y="1295400"/>
            <a:ext cx="325278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en-US" smtClean="0"/>
              <a:t>Practice Tip</a:t>
            </a:r>
          </a:p>
        </p:txBody>
      </p:sp>
      <p:sp>
        <p:nvSpPr>
          <p:cNvPr id="105475" name="Rectangle 3"/>
          <p:cNvSpPr>
            <a:spLocks noGrp="1"/>
          </p:cNvSpPr>
          <p:nvPr>
            <p:ph type="body" idx="1"/>
          </p:nvPr>
        </p:nvSpPr>
        <p:spPr/>
        <p:txBody>
          <a:bodyPr/>
          <a:lstStyle/>
          <a:p>
            <a:r>
              <a:rPr lang="en-US" sz="2800" smtClean="0"/>
              <a:t>Prior Written Notice Checklist</a:t>
            </a:r>
          </a:p>
          <a:p>
            <a:r>
              <a:rPr lang="en-US" sz="2800" smtClean="0"/>
              <a:t>Prior Written Notice – Best Practices</a:t>
            </a:r>
          </a:p>
          <a:p>
            <a:endParaRPr lang="en-US" sz="2800" smtClean="0"/>
          </a:p>
        </p:txBody>
      </p:sp>
      <p:pic>
        <p:nvPicPr>
          <p:cNvPr id="105476" name="Picture 5" descr="MP900438680"/>
          <p:cNvPicPr>
            <a:picLocks noChangeAspect="1" noChangeArrowheads="1"/>
          </p:cNvPicPr>
          <p:nvPr/>
        </p:nvPicPr>
        <p:blipFill>
          <a:blip r:embed="rId3">
            <a:lum bright="30000"/>
          </a:blip>
          <a:srcRect/>
          <a:stretch>
            <a:fillRect/>
          </a:stretch>
        </p:blipFill>
        <p:spPr bwMode="auto">
          <a:xfrm>
            <a:off x="4114800" y="2667000"/>
            <a:ext cx="4800600" cy="3759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idx="4294967295"/>
          </p:nvPr>
        </p:nvSpPr>
        <p:spPr/>
        <p:txBody>
          <a:bodyPr/>
          <a:lstStyle/>
          <a:p>
            <a:r>
              <a:rPr lang="en-US" altLang="en-US" smtClean="0"/>
              <a:t>Take-Aways from Part 1</a:t>
            </a:r>
          </a:p>
        </p:txBody>
      </p:sp>
      <p:sp>
        <p:nvSpPr>
          <p:cNvPr id="92162" name="Content Placeholder 9"/>
          <p:cNvSpPr>
            <a:spLocks noGrp="1"/>
          </p:cNvSpPr>
          <p:nvPr>
            <p:ph idx="4294967295"/>
          </p:nvPr>
        </p:nvSpPr>
        <p:spPr>
          <a:xfrm>
            <a:off x="457200" y="4419600"/>
            <a:ext cx="8229600" cy="1752600"/>
          </a:xfrm>
        </p:spPr>
        <p:txBody>
          <a:bodyPr/>
          <a:lstStyle/>
          <a:p>
            <a:pPr>
              <a:spcAft>
                <a:spcPts val="600"/>
              </a:spcAft>
            </a:pPr>
            <a:r>
              <a:rPr lang="en-US" altLang="en-US" smtClean="0"/>
              <a:t>Eligibility is a 2-part test</a:t>
            </a:r>
          </a:p>
          <a:p>
            <a:pPr>
              <a:spcAft>
                <a:spcPts val="600"/>
              </a:spcAft>
            </a:pPr>
            <a:r>
              <a:rPr lang="en-US" altLang="en-US" smtClean="0"/>
              <a:t>Child-find is the district’s affirmative obligation (low and broad)</a:t>
            </a:r>
          </a:p>
          <a:p>
            <a:pPr>
              <a:spcAft>
                <a:spcPts val="600"/>
              </a:spcAft>
            </a:pPr>
            <a:r>
              <a:rPr lang="en-US" altLang="en-US" smtClean="0"/>
              <a:t>Compliance with procedures is important to FAPE</a:t>
            </a:r>
          </a:p>
          <a:p>
            <a:pPr>
              <a:spcAft>
                <a:spcPts val="600"/>
              </a:spcAft>
            </a:pPr>
            <a:endParaRPr lang="en-US" altLang="en-US" smtClean="0"/>
          </a:p>
        </p:txBody>
      </p:sp>
      <p:pic>
        <p:nvPicPr>
          <p:cNvPr id="92163" name="Content Placeholder 10"/>
          <p:cNvPicPr>
            <a:picLocks noGrp="1" noChangeAspect="1"/>
          </p:cNvPicPr>
          <p:nvPr>
            <p:ph sz="quarter" idx="4294967295"/>
          </p:nvPr>
        </p:nvPicPr>
        <p:blipFill>
          <a:blip r:embed="rId3"/>
          <a:srcRect t="28889" b="22296"/>
          <a:stretch>
            <a:fillRect/>
          </a:stretch>
        </p:blipFill>
        <p:spPr>
          <a:xfrm>
            <a:off x="0" y="1143000"/>
            <a:ext cx="9144000" cy="3081338"/>
          </a:xfrm>
        </p:spPr>
      </p:pic>
      <p:sp>
        <p:nvSpPr>
          <p:cNvPr id="92164" name="Slide Number Placeholder 3"/>
          <p:cNvSpPr txBox="1">
            <a:spLocks noGrp="1"/>
          </p:cNvSpPr>
          <p:nvPr/>
        </p:nvSpPr>
        <p:spPr bwMode="auto">
          <a:xfrm>
            <a:off x="8229600" y="6356350"/>
            <a:ext cx="457200" cy="365125"/>
          </a:xfrm>
          <a:prstGeom prst="rect">
            <a:avLst/>
          </a:prstGeom>
          <a:noFill/>
          <a:ln w="9525">
            <a:noFill/>
            <a:miter lim="800000"/>
            <a:headEnd/>
            <a:tailEnd/>
          </a:ln>
        </p:spPr>
        <p:txBody>
          <a:bodyPr anchor="ctr"/>
          <a:lstStyle/>
          <a:p>
            <a:pPr algn="r"/>
            <a:fld id="{1DC2E39D-F819-4F52-9030-C2BE4510DC95}" type="slidenum">
              <a:rPr lang="en-US" altLang="en-US" sz="800">
                <a:solidFill>
                  <a:schemeClr val="accent1"/>
                </a:solidFill>
                <a:latin typeface="Franklin Gothic Book"/>
              </a:rPr>
              <a:pPr algn="r"/>
              <a:t>42</a:t>
            </a:fld>
            <a:endParaRPr lang="en-US" altLang="en-US" sz="800">
              <a:solidFill>
                <a:schemeClr val="accent1"/>
              </a:solidFill>
              <a:latin typeface="Franklin Gothic Book"/>
            </a:endParaRPr>
          </a:p>
        </p:txBody>
      </p:sp>
      <p:cxnSp>
        <p:nvCxnSpPr>
          <p:cNvPr id="6" name="Straight Connector 5"/>
          <p:cNvCxnSpPr/>
          <p:nvPr/>
        </p:nvCxnSpPr>
        <p:spPr>
          <a:xfrm>
            <a:off x="457200" y="4343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i="1" dirty="0" smtClean="0"/>
              <a:t>Rowley</a:t>
            </a:r>
            <a:r>
              <a:rPr lang="en-US" dirty="0" smtClean="0"/>
              <a:t> Case: Substantive FAPE</a:t>
            </a:r>
            <a:endParaRPr lang="en-US" dirty="0"/>
          </a:p>
        </p:txBody>
      </p:sp>
      <p:sp>
        <p:nvSpPr>
          <p:cNvPr id="4" name="Content Placeholder 3"/>
          <p:cNvSpPr>
            <a:spLocks noGrp="1"/>
          </p:cNvSpPr>
          <p:nvPr>
            <p:ph idx="1"/>
          </p:nvPr>
        </p:nvSpPr>
        <p:spPr/>
        <p:txBody>
          <a:bodyPr/>
          <a:lstStyle/>
          <a:p>
            <a:r>
              <a:rPr lang="en-US" b="1" dirty="0" smtClean="0">
                <a:solidFill>
                  <a:srgbClr val="FF0000"/>
                </a:solidFill>
              </a:rPr>
              <a:t>F</a:t>
            </a:r>
            <a:r>
              <a:rPr lang="en-US" b="1" dirty="0" smtClean="0"/>
              <a:t>acts</a:t>
            </a:r>
            <a:r>
              <a:rPr lang="en-US" dirty="0" smtClean="0"/>
              <a:t>:  What were the underlying facts of the case?</a:t>
            </a:r>
          </a:p>
          <a:p>
            <a:pPr lvl="1"/>
            <a:r>
              <a:rPr lang="en-US" dirty="0" smtClean="0"/>
              <a:t>Age? Disability? IEP offer?  Parent request? Lower court rulings?</a:t>
            </a:r>
          </a:p>
          <a:p>
            <a:r>
              <a:rPr lang="en-US" b="1" dirty="0" smtClean="0">
                <a:solidFill>
                  <a:srgbClr val="FF0000"/>
                </a:solidFill>
              </a:rPr>
              <a:t>I</a:t>
            </a:r>
            <a:r>
              <a:rPr lang="en-US" b="1" dirty="0" smtClean="0"/>
              <a:t>ssues</a:t>
            </a:r>
            <a:r>
              <a:rPr lang="en-US" dirty="0" smtClean="0"/>
              <a:t>:  What is/are the legal issues in dispute?</a:t>
            </a:r>
          </a:p>
          <a:p>
            <a:r>
              <a:rPr lang="en-US" b="1" dirty="0" smtClean="0">
                <a:solidFill>
                  <a:srgbClr val="FF0000"/>
                </a:solidFill>
              </a:rPr>
              <a:t>R</a:t>
            </a:r>
            <a:r>
              <a:rPr lang="en-US" b="1" dirty="0" smtClean="0"/>
              <a:t>ule of Law</a:t>
            </a:r>
          </a:p>
          <a:p>
            <a:pPr lvl="1"/>
            <a:r>
              <a:rPr lang="en-US" dirty="0" smtClean="0"/>
              <a:t>EHA</a:t>
            </a:r>
          </a:p>
          <a:p>
            <a:pPr lvl="1"/>
            <a:r>
              <a:rPr lang="en-US" dirty="0" smtClean="0"/>
              <a:t>IDEA</a:t>
            </a:r>
          </a:p>
          <a:p>
            <a:r>
              <a:rPr lang="en-US" b="1" dirty="0" smtClean="0">
                <a:solidFill>
                  <a:srgbClr val="FF0000"/>
                </a:solidFill>
              </a:rPr>
              <a:t>A</a:t>
            </a:r>
            <a:r>
              <a:rPr lang="en-US" b="1" dirty="0" smtClean="0"/>
              <a:t>nalysis</a:t>
            </a:r>
            <a:r>
              <a:rPr lang="en-US" dirty="0" smtClean="0"/>
              <a:t>:  How did the court apply the facts to the law?</a:t>
            </a:r>
          </a:p>
          <a:p>
            <a:r>
              <a:rPr lang="en-US" b="1" dirty="0" smtClean="0">
                <a:solidFill>
                  <a:srgbClr val="FF0000"/>
                </a:solidFill>
              </a:rPr>
              <a:t>C</a:t>
            </a:r>
            <a:r>
              <a:rPr lang="en-US" b="1" dirty="0" smtClean="0"/>
              <a:t>onclusion</a:t>
            </a:r>
            <a:r>
              <a:rPr lang="en-US" dirty="0" smtClean="0"/>
              <a:t>: What was the court’s final conclusion?</a:t>
            </a:r>
            <a:endParaRPr lang="en-US" dirty="0"/>
          </a:p>
        </p:txBody>
      </p:sp>
      <p:sp>
        <p:nvSpPr>
          <p:cNvPr id="2" name="Slide Number Placeholder 1"/>
          <p:cNvSpPr>
            <a:spLocks noGrp="1"/>
          </p:cNvSpPr>
          <p:nvPr>
            <p:ph type="sldNum" sz="quarter" idx="10"/>
          </p:nvPr>
        </p:nvSpPr>
        <p:spPr/>
        <p:txBody>
          <a:bodyPr/>
          <a:lstStyle/>
          <a:p>
            <a:pPr>
              <a:defRPr/>
            </a:pPr>
            <a:fld id="{09018256-81B8-406B-B454-8C8F1AD55551}" type="slidenum">
              <a:rPr lang="en-US" altLang="en-US" smtClean="0"/>
              <a:pPr>
                <a:defRPr/>
              </a:pPr>
              <a:t>43</a:t>
            </a:fld>
            <a:endParaRPr lang="en-US" altLang="en-US"/>
          </a:p>
        </p:txBody>
      </p:sp>
    </p:spTree>
    <p:extLst>
      <p:ext uri="{BB962C8B-B14F-4D97-AF65-F5344CB8AC3E}">
        <p14:creationId xmlns:p14="http://schemas.microsoft.com/office/powerpoint/2010/main" val="2968965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Topics</a:t>
            </a:r>
            <a:endParaRPr lang="en-US" dirty="0"/>
          </a:p>
        </p:txBody>
      </p:sp>
      <p:sp>
        <p:nvSpPr>
          <p:cNvPr id="3" name="Content Placeholder 2"/>
          <p:cNvSpPr>
            <a:spLocks noGrp="1"/>
          </p:cNvSpPr>
          <p:nvPr>
            <p:ph idx="1"/>
          </p:nvPr>
        </p:nvSpPr>
        <p:spPr/>
        <p:txBody>
          <a:bodyPr/>
          <a:lstStyle/>
          <a:p>
            <a:r>
              <a:rPr lang="en-US" dirty="0" smtClean="0"/>
              <a:t>1,000 words on a legal use</a:t>
            </a:r>
          </a:p>
          <a:p>
            <a:r>
              <a:rPr lang="en-US" dirty="0" smtClean="0"/>
              <a:t>Due 11/09/16</a:t>
            </a:r>
            <a:endParaRPr lang="en-US" dirty="0"/>
          </a:p>
        </p:txBody>
      </p:sp>
      <p:sp>
        <p:nvSpPr>
          <p:cNvPr id="4" name="Slide Number Placeholder 3"/>
          <p:cNvSpPr>
            <a:spLocks noGrp="1"/>
          </p:cNvSpPr>
          <p:nvPr>
            <p:ph type="sldNum" sz="quarter" idx="10"/>
          </p:nvPr>
        </p:nvSpPr>
        <p:spPr/>
        <p:txBody>
          <a:bodyPr/>
          <a:lstStyle/>
          <a:p>
            <a:pPr>
              <a:defRPr/>
            </a:pPr>
            <a:fld id="{5CFFE022-2DD6-4C7D-88E2-C4DC6D21A63A}" type="slidenum">
              <a:rPr lang="en-US" altLang="en-US" smtClean="0"/>
              <a:pPr>
                <a:defRPr/>
              </a:pPr>
              <a:t>44</a:t>
            </a:fld>
            <a:endParaRPr lang="en-US" altLang="en-US"/>
          </a:p>
        </p:txBody>
      </p:sp>
    </p:spTree>
    <p:extLst>
      <p:ext uri="{BB962C8B-B14F-4D97-AF65-F5344CB8AC3E}">
        <p14:creationId xmlns:p14="http://schemas.microsoft.com/office/powerpoint/2010/main" val="3269598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7" descr="iStock_000037502132_XXXLarge"/>
          <p:cNvPicPr>
            <a:picLocks noChangeAspect="1" noChangeArrowheads="1"/>
          </p:cNvPicPr>
          <p:nvPr/>
        </p:nvPicPr>
        <p:blipFill>
          <a:blip r:embed="rId3"/>
          <a:srcRect l="19150" t="18459" r="15721" b="27499"/>
          <a:stretch>
            <a:fillRect/>
          </a:stretch>
        </p:blipFill>
        <p:spPr bwMode="auto">
          <a:xfrm>
            <a:off x="0" y="1152525"/>
            <a:ext cx="9144000" cy="5057775"/>
          </a:xfrm>
          <a:prstGeom prst="rect">
            <a:avLst/>
          </a:prstGeom>
          <a:noFill/>
          <a:ln w="9525">
            <a:noFill/>
            <a:miter lim="800000"/>
            <a:headEnd/>
            <a:tailEnd/>
          </a:ln>
        </p:spPr>
      </p:pic>
      <p:sp>
        <p:nvSpPr>
          <p:cNvPr id="94210" name="Title 1"/>
          <p:cNvSpPr>
            <a:spLocks noGrp="1"/>
          </p:cNvSpPr>
          <p:nvPr>
            <p:ph type="title" idx="4294967295"/>
          </p:nvPr>
        </p:nvSpPr>
        <p:spPr/>
        <p:txBody>
          <a:bodyPr/>
          <a:lstStyle/>
          <a:p>
            <a:pPr eaLnBrk="1" hangingPunct="1"/>
            <a:r>
              <a:rPr lang="en-US" altLang="en-US" smtClean="0"/>
              <a:t>Questions</a:t>
            </a:r>
          </a:p>
        </p:txBody>
      </p:sp>
      <p:sp>
        <p:nvSpPr>
          <p:cNvPr id="94211" name="Content Placeholder 2"/>
          <p:cNvSpPr>
            <a:spLocks noGrp="1"/>
          </p:cNvSpPr>
          <p:nvPr>
            <p:ph idx="4294967295"/>
          </p:nvPr>
        </p:nvSpPr>
        <p:spPr/>
        <p:txBody>
          <a:bodyPr/>
          <a:lstStyle/>
          <a:p>
            <a:pPr eaLnBrk="1" hangingPunct="1">
              <a:lnSpc>
                <a:spcPct val="90000"/>
              </a:lnSpc>
              <a:buFont typeface="Arial" charset="0"/>
              <a:buNone/>
            </a:pPr>
            <a:endParaRPr lang="en-US" altLang="en-US" sz="1800" smtClean="0">
              <a:sym typeface="Wingdings" pitchFamily="2" charset="2"/>
            </a:endParaRPr>
          </a:p>
          <a:p>
            <a:pPr eaLnBrk="1" hangingPunct="1">
              <a:lnSpc>
                <a:spcPct val="90000"/>
              </a:lnSpc>
            </a:pPr>
            <a:endParaRPr lang="en-US" altLang="en-US" sz="2500" smtClean="0">
              <a:solidFill>
                <a:schemeClr val="bg1"/>
              </a:solidFill>
              <a:sym typeface="Wingdings" pitchFamily="2" charset="2"/>
            </a:endParaRPr>
          </a:p>
        </p:txBody>
      </p:sp>
      <p:sp>
        <p:nvSpPr>
          <p:cNvPr id="94212" name="Slide Number Placeholder 3"/>
          <p:cNvSpPr txBox="1">
            <a:spLocks noGrp="1"/>
          </p:cNvSpPr>
          <p:nvPr/>
        </p:nvSpPr>
        <p:spPr bwMode="auto">
          <a:xfrm>
            <a:off x="8229600" y="6356350"/>
            <a:ext cx="457200" cy="365125"/>
          </a:xfrm>
          <a:prstGeom prst="rect">
            <a:avLst/>
          </a:prstGeom>
          <a:noFill/>
          <a:ln w="9525">
            <a:noFill/>
            <a:miter lim="800000"/>
            <a:headEnd/>
            <a:tailEnd/>
          </a:ln>
        </p:spPr>
        <p:txBody>
          <a:bodyPr anchor="ctr"/>
          <a:lstStyle/>
          <a:p>
            <a:pPr algn="r"/>
            <a:fld id="{FB16E60B-E786-4631-9BBE-DE3722C14568}" type="slidenum">
              <a:rPr lang="en-US" altLang="en-US" sz="800">
                <a:solidFill>
                  <a:srgbClr val="1F4485"/>
                </a:solidFill>
                <a:latin typeface="Franklin Gothic Book"/>
              </a:rPr>
              <a:pPr algn="r"/>
              <a:t>45</a:t>
            </a:fld>
            <a:endParaRPr lang="en-US" altLang="en-US" sz="800">
              <a:solidFill>
                <a:srgbClr val="1F4485"/>
              </a:solidFill>
              <a:latin typeface="Franklin Gothic Book"/>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1"/>
          <p:cNvSpPr txBox="1">
            <a:spLocks noGrp="1"/>
          </p:cNvSpPr>
          <p:nvPr/>
        </p:nvSpPr>
        <p:spPr bwMode="auto">
          <a:xfrm>
            <a:off x="8229600" y="6356350"/>
            <a:ext cx="457200" cy="365125"/>
          </a:xfrm>
          <a:prstGeom prst="rect">
            <a:avLst/>
          </a:prstGeom>
          <a:noFill/>
          <a:ln w="9525">
            <a:noFill/>
            <a:miter lim="800000"/>
            <a:headEnd/>
            <a:tailEnd/>
          </a:ln>
        </p:spPr>
        <p:txBody>
          <a:bodyPr anchor="ctr"/>
          <a:lstStyle/>
          <a:p>
            <a:pPr algn="r"/>
            <a:fld id="{4F477D48-A3EA-4C73-B1D3-6272020C51CE}" type="slidenum">
              <a:rPr lang="en-US" altLang="en-US" sz="800">
                <a:solidFill>
                  <a:srgbClr val="1F4485"/>
                </a:solidFill>
                <a:latin typeface="Franklin Gothic Book"/>
              </a:rPr>
              <a:pPr algn="r"/>
              <a:t>46</a:t>
            </a:fld>
            <a:endParaRPr lang="en-US" altLang="en-US" sz="800">
              <a:solidFill>
                <a:srgbClr val="1F4485"/>
              </a:solidFill>
              <a:latin typeface="Franklin Gothic Book"/>
            </a:endParaRPr>
          </a:p>
        </p:txBody>
      </p:sp>
      <p:sp>
        <p:nvSpPr>
          <p:cNvPr id="3" name="Rectangle 2"/>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6259" name="Picture 3"/>
          <p:cNvPicPr>
            <a:picLocks noChangeAspect="1"/>
          </p:cNvPicPr>
          <p:nvPr/>
        </p:nvPicPr>
        <p:blipFill>
          <a:blip r:embed="rId3"/>
          <a:srcRect/>
          <a:stretch>
            <a:fillRect/>
          </a:stretch>
        </p:blipFill>
        <p:spPr bwMode="auto">
          <a:xfrm>
            <a:off x="2046288" y="1276350"/>
            <a:ext cx="5051425" cy="800100"/>
          </a:xfrm>
          <a:prstGeom prst="rect">
            <a:avLst/>
          </a:prstGeom>
          <a:noFill/>
          <a:ln w="9525">
            <a:noFill/>
            <a:miter lim="800000"/>
            <a:headEnd/>
            <a:tailEnd/>
          </a:ln>
        </p:spPr>
      </p:pic>
      <p:sp>
        <p:nvSpPr>
          <p:cNvPr id="96260" name="TextBox 4"/>
          <p:cNvSpPr txBox="1">
            <a:spLocks noChangeArrowheads="1"/>
          </p:cNvSpPr>
          <p:nvPr/>
        </p:nvSpPr>
        <p:spPr bwMode="auto">
          <a:xfrm>
            <a:off x="1485900" y="2438400"/>
            <a:ext cx="6172200" cy="830263"/>
          </a:xfrm>
          <a:prstGeom prst="rect">
            <a:avLst/>
          </a:prstGeom>
          <a:noFill/>
          <a:ln w="9525">
            <a:noFill/>
            <a:miter lim="800000"/>
            <a:headEnd/>
            <a:tailEnd/>
          </a:ln>
        </p:spPr>
        <p:txBody>
          <a:bodyPr>
            <a:spAutoFit/>
          </a:bodyPr>
          <a:lstStyle/>
          <a:p>
            <a:pPr algn="ctr"/>
            <a:endParaRPr lang="en-US" altLang="en-US" sz="2400">
              <a:solidFill>
                <a:srgbClr val="FFFFFF"/>
              </a:solidFill>
              <a:latin typeface="Franklin Gothic Book"/>
            </a:endParaRPr>
          </a:p>
          <a:p>
            <a:pPr algn="ctr"/>
            <a:endParaRPr lang="en-US" altLang="en-US" sz="2400">
              <a:solidFill>
                <a:srgbClr val="FFFFFF"/>
              </a:solidFill>
              <a:latin typeface="Franklin Gothic Book"/>
            </a:endParaRPr>
          </a:p>
        </p:txBody>
      </p:sp>
      <p:sp>
        <p:nvSpPr>
          <p:cNvPr id="96261" name="TextBox 5"/>
          <p:cNvSpPr txBox="1">
            <a:spLocks noChangeArrowheads="1"/>
          </p:cNvSpPr>
          <p:nvPr/>
        </p:nvSpPr>
        <p:spPr bwMode="auto">
          <a:xfrm>
            <a:off x="228600" y="5334000"/>
            <a:ext cx="8686800" cy="1323975"/>
          </a:xfrm>
          <a:prstGeom prst="rect">
            <a:avLst/>
          </a:prstGeom>
          <a:noFill/>
          <a:ln w="9525">
            <a:noFill/>
            <a:miter lim="800000"/>
            <a:headEnd/>
            <a:tailEnd/>
          </a:ln>
        </p:spPr>
        <p:txBody>
          <a:bodyPr>
            <a:spAutoFit/>
          </a:bodyPr>
          <a:lstStyle/>
          <a:p>
            <a:endParaRPr lang="en-US" altLang="en-US" sz="1000">
              <a:solidFill>
                <a:srgbClr val="FFFFFF"/>
              </a:solidFill>
              <a:latin typeface="Franklin Gothic Book"/>
            </a:endParaRPr>
          </a:p>
          <a:p>
            <a:r>
              <a:rPr lang="en-US" altLang="en-US" sz="1000" b="1">
                <a:solidFill>
                  <a:srgbClr val="FFFFFF"/>
                </a:solidFill>
                <a:latin typeface="Franklin Gothic Book"/>
              </a:rPr>
              <a:t>Disclaimer: </a:t>
            </a:r>
            <a:r>
              <a:rPr lang="en-US" altLang="en-US" sz="1000">
                <a:solidFill>
                  <a:srgbClr val="FFFFFF"/>
                </a:solidFill>
                <a:latin typeface="Franklin Gothic Book"/>
              </a:rPr>
              <a:t>These materials and all discussions of these materials are for instructional purposes only and do not constitute legal advice. If you need legal advice, you should contact your local counsel or an attorney at Lozano Smith. If you are interested in having other in-service programs presented, please contact clientservices@lozanosmith.com or call (559) 431-5600. </a:t>
            </a:r>
          </a:p>
          <a:p>
            <a:r>
              <a:rPr lang="en-US" altLang="en-US" sz="1000" b="1">
                <a:solidFill>
                  <a:srgbClr val="FFFFFF"/>
                </a:solidFill>
                <a:latin typeface="Franklin Gothic Book"/>
              </a:rPr>
              <a:t>Copyright © 2015 Lozano Smith </a:t>
            </a:r>
            <a:endParaRPr lang="en-US" altLang="en-US" sz="1000">
              <a:solidFill>
                <a:srgbClr val="FFFFFF"/>
              </a:solidFill>
              <a:latin typeface="Franklin Gothic Book"/>
            </a:endParaRPr>
          </a:p>
          <a:p>
            <a:r>
              <a:rPr lang="en-US" altLang="en-US" sz="1000">
                <a:solidFill>
                  <a:srgbClr val="FFFFFF"/>
                </a:solidFill>
                <a:latin typeface="Franklin Gothic Book"/>
              </a:rPr>
              <a:t>All rights reserved. No portion of this work may be copied, or sold or used for any commercial advantage or private gain, nor any derivative work prepared there from, without the express prior written permission of Lozano Smith through its Managing Partner. The Managing Partner of Lozano Smith hereby grants permission to any client of Lozano Smith to whom Lozano Smith provides a copy to use such copy intact and solely for the internal purposes of such client.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p:txBody>
          <a:bodyPr/>
          <a:lstStyle/>
          <a:p>
            <a:r>
              <a:rPr lang="en-US" smtClean="0"/>
              <a:t>First and Foremost: The Nomenclature </a:t>
            </a:r>
          </a:p>
        </p:txBody>
      </p:sp>
      <p:sp>
        <p:nvSpPr>
          <p:cNvPr id="27650" name="Content Placeholder 3"/>
          <p:cNvSpPr>
            <a:spLocks noGrp="1"/>
          </p:cNvSpPr>
          <p:nvPr>
            <p:ph type="body" sz="half" idx="1"/>
          </p:nvPr>
        </p:nvSpPr>
        <p:spPr>
          <a:xfrm>
            <a:off x="457200" y="1371600"/>
            <a:ext cx="4038600" cy="4800600"/>
          </a:xfrm>
        </p:spPr>
        <p:txBody>
          <a:bodyPr/>
          <a:lstStyle/>
          <a:p>
            <a:r>
              <a:rPr lang="en-US" sz="2000" smtClean="0"/>
              <a:t>IDEA – Individuals with Disabilities Education (and Improvement) Act</a:t>
            </a:r>
          </a:p>
          <a:p>
            <a:r>
              <a:rPr lang="en-US" sz="2000" smtClean="0"/>
              <a:t>IEP – Individualized Education Program</a:t>
            </a:r>
          </a:p>
          <a:p>
            <a:r>
              <a:rPr lang="en-US" sz="2000" smtClean="0"/>
              <a:t>FAPE – Free Appropriate Public Education</a:t>
            </a:r>
          </a:p>
          <a:p>
            <a:r>
              <a:rPr lang="en-US" sz="2000" smtClean="0"/>
              <a:t>LRE – Least Restrictive Environment</a:t>
            </a:r>
          </a:p>
          <a:p>
            <a:pPr>
              <a:buFont typeface="Arial" charset="0"/>
              <a:buNone/>
            </a:pPr>
            <a:endParaRPr lang="en-US" sz="2000" smtClean="0"/>
          </a:p>
          <a:p>
            <a:pPr>
              <a:buFont typeface="Arial" charset="0"/>
              <a:buNone/>
            </a:pPr>
            <a:r>
              <a:rPr lang="en-US" sz="2000" smtClean="0"/>
              <a:t>Can you think of more?</a:t>
            </a:r>
          </a:p>
        </p:txBody>
      </p:sp>
      <p:sp>
        <p:nvSpPr>
          <p:cNvPr id="27651" name="Rectangle 5"/>
          <p:cNvSpPr>
            <a:spLocks noGrp="1"/>
          </p:cNvSpPr>
          <p:nvPr>
            <p:ph type="body" sz="half" idx="4294967295"/>
          </p:nvPr>
        </p:nvSpPr>
        <p:spPr>
          <a:xfrm>
            <a:off x="4648200" y="1371600"/>
            <a:ext cx="4038600" cy="4800600"/>
          </a:xfrm>
        </p:spPr>
        <p:txBody>
          <a:bodyPr/>
          <a:lstStyle/>
          <a:p>
            <a:endParaRPr lang="en-US" sz="2000" smtClean="0"/>
          </a:p>
        </p:txBody>
      </p:sp>
      <p:pic>
        <p:nvPicPr>
          <p:cNvPr id="27652" name="Picture 4" descr="Communication Illustration_1"/>
          <p:cNvPicPr>
            <a:picLocks noChangeAspect="1" noChangeArrowheads="1"/>
          </p:cNvPicPr>
          <p:nvPr/>
        </p:nvPicPr>
        <p:blipFill>
          <a:blip r:embed="rId3"/>
          <a:srcRect/>
          <a:stretch>
            <a:fillRect/>
          </a:stretch>
        </p:blipFill>
        <p:spPr bwMode="auto">
          <a:xfrm>
            <a:off x="4648200" y="1371600"/>
            <a:ext cx="4114800" cy="477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mtClean="0"/>
              <a:t>What is the IDEA?</a:t>
            </a:r>
          </a:p>
        </p:txBody>
      </p:sp>
      <p:sp>
        <p:nvSpPr>
          <p:cNvPr id="29698" name="Content Placeholder 2"/>
          <p:cNvSpPr>
            <a:spLocks noGrp="1"/>
          </p:cNvSpPr>
          <p:nvPr>
            <p:ph sz="half" idx="1"/>
          </p:nvPr>
        </p:nvSpPr>
        <p:spPr/>
        <p:txBody>
          <a:bodyPr/>
          <a:lstStyle/>
          <a:p>
            <a:endParaRPr lang="en-US" altLang="en-US" smtClean="0"/>
          </a:p>
        </p:txBody>
      </p:sp>
      <p:sp>
        <p:nvSpPr>
          <p:cNvPr id="2" name="Content Placeholder 1"/>
          <p:cNvSpPr>
            <a:spLocks noGrp="1"/>
          </p:cNvSpPr>
          <p:nvPr>
            <p:ph sz="half" idx="13"/>
          </p:nvPr>
        </p:nvSpPr>
        <p:spPr/>
        <p:txBody>
          <a:bodyPr>
            <a:normAutofit/>
          </a:bodyPr>
          <a:lstStyle/>
          <a:p>
            <a:pPr>
              <a:buFont typeface="Arial" panose="020B0604020202020204" pitchFamily="34" charset="0"/>
              <a:buChar char="•"/>
              <a:defRPr/>
            </a:pPr>
            <a:r>
              <a:rPr lang="en-US" altLang="en-US" dirty="0" smtClean="0"/>
              <a:t>Federal law enacted </a:t>
            </a:r>
            <a:r>
              <a:rPr lang="en-US" altLang="en-US" dirty="0"/>
              <a:t>by </a:t>
            </a:r>
            <a:r>
              <a:rPr lang="en-US" altLang="en-US" dirty="0" smtClean="0"/>
              <a:t>Congress</a:t>
            </a:r>
          </a:p>
          <a:p>
            <a:pPr marL="0" indent="0">
              <a:buNone/>
              <a:defRPr/>
            </a:pPr>
            <a:endParaRPr lang="en-US" altLang="en-US" dirty="0" smtClean="0"/>
          </a:p>
          <a:p>
            <a:pPr>
              <a:buFont typeface="Arial" panose="020B0604020202020204" pitchFamily="34" charset="0"/>
              <a:buChar char="•"/>
              <a:defRPr/>
            </a:pPr>
            <a:r>
              <a:rPr lang="en-US" altLang="en-US" dirty="0" smtClean="0"/>
              <a:t>Regulations developed by U.S</a:t>
            </a:r>
            <a:r>
              <a:rPr lang="en-US" altLang="en-US" dirty="0"/>
              <a:t>. Dep’t of Ed. </a:t>
            </a:r>
            <a:r>
              <a:rPr lang="en-US" altLang="en-US" dirty="0" smtClean="0"/>
              <a:t>in 1975 and updated </a:t>
            </a:r>
            <a:endParaRPr lang="en-US" altLang="en-US" dirty="0"/>
          </a:p>
          <a:p>
            <a:pPr>
              <a:buFont typeface="Arial" panose="020B0604020202020204" pitchFamily="34" charset="0"/>
              <a:buChar char="•"/>
              <a:defRPr/>
            </a:pPr>
            <a:endParaRPr lang="en-US" altLang="en-US" dirty="0" smtClean="0"/>
          </a:p>
          <a:p>
            <a:pPr>
              <a:buFont typeface="Arial" panose="020B0604020202020204" pitchFamily="34" charset="0"/>
              <a:buChar char="•"/>
              <a:defRPr/>
            </a:pPr>
            <a:r>
              <a:rPr lang="en-US" altLang="en-US" dirty="0" smtClean="0"/>
              <a:t>Purpose </a:t>
            </a:r>
            <a:r>
              <a:rPr lang="en-US" altLang="en-US" dirty="0"/>
              <a:t>of IDEA / FAPE</a:t>
            </a:r>
          </a:p>
          <a:p>
            <a:pPr marL="0" indent="0">
              <a:buNone/>
              <a:defRPr/>
            </a:pPr>
            <a:endParaRPr lang="en-US" altLang="en-US" dirty="0" smtClean="0"/>
          </a:p>
          <a:p>
            <a:pPr>
              <a:buFont typeface="Arial" panose="020B0604020202020204" pitchFamily="34" charset="0"/>
              <a:buChar char="•"/>
              <a:defRPr/>
            </a:pPr>
            <a:r>
              <a:rPr lang="en-US" altLang="en-US" dirty="0" smtClean="0"/>
              <a:t>Changes </a:t>
            </a:r>
            <a:r>
              <a:rPr lang="en-US" altLang="en-US" dirty="0"/>
              <a:t>over time</a:t>
            </a:r>
          </a:p>
          <a:p>
            <a:pPr marL="0" indent="0">
              <a:buFont typeface="Arial" panose="020B0604020202020204" pitchFamily="34" charset="0"/>
              <a:buNone/>
              <a:defRPr/>
            </a:pPr>
            <a:endParaRPr lang="en-US" altLang="en-US" dirty="0"/>
          </a:p>
          <a:p>
            <a:pPr>
              <a:buFont typeface="Arial" panose="020B0604020202020204" pitchFamily="34" charset="0"/>
              <a:buChar char="•"/>
              <a:defRPr/>
            </a:pPr>
            <a:endParaRPr lang="en-US" altLang="en-US" dirty="0"/>
          </a:p>
          <a:p>
            <a:pPr>
              <a:defRPr/>
            </a:pPr>
            <a:endParaRPr lang="en-US" dirty="0"/>
          </a:p>
        </p:txBody>
      </p:sp>
      <p:sp>
        <p:nvSpPr>
          <p:cNvPr id="29700" name="Slide Number Placeholder 3"/>
          <p:cNvSpPr txBox="1">
            <a:spLocks noGrp="1"/>
          </p:cNvSpPr>
          <p:nvPr/>
        </p:nvSpPr>
        <p:spPr bwMode="auto">
          <a:xfrm>
            <a:off x="8229600" y="6356350"/>
            <a:ext cx="457200" cy="365125"/>
          </a:xfrm>
          <a:prstGeom prst="rect">
            <a:avLst/>
          </a:prstGeom>
          <a:noFill/>
          <a:ln w="9525">
            <a:noFill/>
            <a:miter lim="800000"/>
            <a:headEnd/>
            <a:tailEnd/>
          </a:ln>
        </p:spPr>
        <p:txBody>
          <a:bodyPr anchor="ctr"/>
          <a:lstStyle/>
          <a:p>
            <a:pPr algn="r"/>
            <a:fld id="{7157762D-2A49-4DA4-9CA4-D257A4716054}" type="slidenum">
              <a:rPr lang="en-US" altLang="en-US" sz="800">
                <a:solidFill>
                  <a:schemeClr val="accent1"/>
                </a:solidFill>
                <a:latin typeface="Franklin Gothic Book"/>
              </a:rPr>
              <a:pPr algn="r"/>
              <a:t>6</a:t>
            </a:fld>
            <a:endParaRPr lang="en-US" altLang="en-US" sz="800">
              <a:solidFill>
                <a:schemeClr val="accent1"/>
              </a:solidFill>
              <a:latin typeface="Franklin Gothic Book"/>
            </a:endParaRPr>
          </a:p>
        </p:txBody>
      </p:sp>
      <p:pic>
        <p:nvPicPr>
          <p:cNvPr id="29701" name="Picture 5" descr="iStock_000006459434Large"/>
          <p:cNvPicPr>
            <a:picLocks noChangeAspect="1" noChangeArrowheads="1"/>
          </p:cNvPicPr>
          <p:nvPr/>
        </p:nvPicPr>
        <p:blipFill>
          <a:blip r:embed="rId3"/>
          <a:srcRect/>
          <a:stretch>
            <a:fillRect/>
          </a:stretch>
        </p:blipFill>
        <p:spPr bwMode="auto">
          <a:xfrm>
            <a:off x="533400" y="1371600"/>
            <a:ext cx="319087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smtClean="0"/>
              <a:t>Laws that Govern Special Education</a:t>
            </a:r>
          </a:p>
        </p:txBody>
      </p:sp>
      <p:sp>
        <p:nvSpPr>
          <p:cNvPr id="31746" name="Content Placeholder 3"/>
          <p:cNvSpPr>
            <a:spLocks noGrp="1"/>
          </p:cNvSpPr>
          <p:nvPr>
            <p:ph idx="1"/>
          </p:nvPr>
        </p:nvSpPr>
        <p:spPr/>
        <p:txBody>
          <a:bodyPr/>
          <a:lstStyle/>
          <a:p>
            <a:pPr marL="0" indent="0">
              <a:buFont typeface="Arial" charset="0"/>
              <a:buNone/>
            </a:pPr>
            <a:r>
              <a:rPr lang="en-US" dirty="0" smtClean="0"/>
              <a:t>Hierarchy of Laws:</a:t>
            </a:r>
          </a:p>
          <a:p>
            <a:pPr lvl="1"/>
            <a:r>
              <a:rPr lang="en-US" dirty="0" smtClean="0"/>
              <a:t>IDEA</a:t>
            </a:r>
          </a:p>
          <a:p>
            <a:pPr lvl="1"/>
            <a:r>
              <a:rPr lang="en-US" dirty="0" smtClean="0"/>
              <a:t>Federal Regulations</a:t>
            </a:r>
          </a:p>
          <a:p>
            <a:pPr lvl="1"/>
            <a:r>
              <a:rPr lang="en-US" dirty="0" smtClean="0"/>
              <a:t>Federal Court Cases</a:t>
            </a:r>
          </a:p>
          <a:p>
            <a:pPr lvl="1"/>
            <a:r>
              <a:rPr lang="en-US" dirty="0" smtClean="0"/>
              <a:t>State Codes</a:t>
            </a:r>
          </a:p>
          <a:p>
            <a:pPr lvl="1"/>
            <a:r>
              <a:rPr lang="en-US" dirty="0" smtClean="0"/>
              <a:t>State Regulations</a:t>
            </a:r>
          </a:p>
          <a:p>
            <a:pPr lvl="1"/>
            <a:r>
              <a:rPr lang="en-US" dirty="0" smtClean="0"/>
              <a:t>Local Policy</a:t>
            </a:r>
          </a:p>
          <a:p>
            <a:pPr lvl="1"/>
            <a:r>
              <a:rPr lang="en-US" dirty="0" smtClean="0"/>
              <a:t>Guidance (OAH, OCR, OSEP)</a:t>
            </a:r>
          </a:p>
          <a:p>
            <a:pPr lvl="1"/>
            <a:r>
              <a:rPr lang="en-US" dirty="0" smtClean="0"/>
              <a:t>Administrative Decisions</a:t>
            </a:r>
          </a:p>
        </p:txBody>
      </p:sp>
      <p:sp>
        <p:nvSpPr>
          <p:cNvPr id="31747" name="Slide Number Placeholder 1"/>
          <p:cNvSpPr>
            <a:spLocks noGrp="1"/>
          </p:cNvSpPr>
          <p:nvPr>
            <p:ph type="sldNum" sz="quarter" idx="10"/>
          </p:nvPr>
        </p:nvSpPr>
        <p:spPr bwMode="auto">
          <a:noFill/>
          <a:ln>
            <a:miter lim="800000"/>
            <a:headEnd/>
            <a:tailEnd/>
          </a:ln>
        </p:spPr>
        <p:txBody>
          <a:bodyPr/>
          <a:lstStyle/>
          <a:p>
            <a:fld id="{7EB30006-803C-4A61-AA93-65645F8C739A}" type="slidenum">
              <a:rPr lang="en-US" altLang="en-US" smtClean="0">
                <a:latin typeface="Franklin Gothic Book"/>
                <a:cs typeface="Arial" charset="0"/>
              </a:rPr>
              <a:pPr/>
              <a:t>7</a:t>
            </a:fld>
            <a:endParaRPr lang="en-US" altLang="en-US" smtClean="0">
              <a:latin typeface="Franklin Gothic Book"/>
              <a:cs typeface="Arial" charset="0"/>
            </a:endParaRPr>
          </a:p>
        </p:txBody>
      </p:sp>
      <p:pic>
        <p:nvPicPr>
          <p:cNvPr id="31748" name="Picture 5" descr="Fotolia_9615905_M"/>
          <p:cNvPicPr>
            <a:picLocks noChangeAspect="1" noChangeArrowheads="1"/>
          </p:cNvPicPr>
          <p:nvPr/>
        </p:nvPicPr>
        <p:blipFill>
          <a:blip r:embed="rId3"/>
          <a:srcRect/>
          <a:stretch>
            <a:fillRect/>
          </a:stretch>
        </p:blipFill>
        <p:spPr bwMode="auto">
          <a:xfrm>
            <a:off x="5181600" y="1295400"/>
            <a:ext cx="3452813"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Components of FAPE (Rowley Standard)</a:t>
            </a:r>
          </a:p>
        </p:txBody>
      </p:sp>
      <p:graphicFrame>
        <p:nvGraphicFramePr>
          <p:cNvPr id="5" name="Content Placeholder 4"/>
          <p:cNvGraphicFramePr>
            <a:graphicFrameLocks noGrp="1"/>
          </p:cNvGraphicFramePr>
          <p:nvPr>
            <p:ph idx="1"/>
          </p:nvPr>
        </p:nvGraphicFramePr>
        <p:xfrm>
          <a:off x="457200" y="1371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Slide Number Placeholder 3"/>
          <p:cNvSpPr>
            <a:spLocks noGrp="1"/>
          </p:cNvSpPr>
          <p:nvPr>
            <p:ph type="sldNum" sz="quarter" idx="10"/>
          </p:nvPr>
        </p:nvSpPr>
        <p:spPr bwMode="auto">
          <a:noFill/>
          <a:ln>
            <a:miter lim="800000"/>
            <a:headEnd/>
            <a:tailEnd/>
          </a:ln>
        </p:spPr>
        <p:txBody>
          <a:bodyPr/>
          <a:lstStyle/>
          <a:p>
            <a:fld id="{DFB7A9B8-D5E2-40AF-9A82-FA5E75F54CDC}" type="slidenum">
              <a:rPr lang="en-US" altLang="en-US" smtClean="0">
                <a:latin typeface="Franklin Gothic Book"/>
                <a:cs typeface="Arial" charset="0"/>
              </a:rPr>
              <a:pPr/>
              <a:t>8</a:t>
            </a:fld>
            <a:endParaRPr lang="en-US" altLang="en-US" smtClean="0">
              <a:latin typeface="Franklin Gothic Book"/>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p:cNvSpPr>
            <a:spLocks noGrp="1"/>
          </p:cNvSpPr>
          <p:nvPr>
            <p:ph type="title" idx="4294967295"/>
          </p:nvPr>
        </p:nvSpPr>
        <p:spPr/>
        <p:txBody>
          <a:bodyPr/>
          <a:lstStyle/>
          <a:p>
            <a:pPr eaLnBrk="1" hangingPunct="1"/>
            <a:r>
              <a:rPr lang="en-US" altLang="en-US" smtClean="0"/>
              <a:t>Two Parts to FAPE</a:t>
            </a:r>
          </a:p>
        </p:txBody>
      </p:sp>
      <p:sp>
        <p:nvSpPr>
          <p:cNvPr id="6" name="Text Placeholder 5"/>
          <p:cNvSpPr>
            <a:spLocks noGrp="1"/>
          </p:cNvSpPr>
          <p:nvPr>
            <p:ph type="body" idx="4294967295"/>
          </p:nvPr>
        </p:nvSpPr>
        <p:spPr>
          <a:xfrm>
            <a:off x="457200" y="1379538"/>
            <a:ext cx="3962400" cy="639762"/>
          </a:xfrm>
          <a:solidFill>
            <a:schemeClr val="accent1"/>
          </a:solidFill>
        </p:spPr>
        <p:txBody>
          <a:bodyPr anchor="ctr">
            <a:noAutofit/>
          </a:bodyPr>
          <a:lstStyle/>
          <a:p>
            <a:pPr marL="0" indent="0" algn="ctr" eaLnBrk="1" hangingPunct="1">
              <a:buFont typeface="Arial" panose="020B0604020202020204" pitchFamily="34" charset="0"/>
              <a:buNone/>
              <a:defRPr/>
            </a:pPr>
            <a:r>
              <a:rPr lang="en-US" altLang="en-US" sz="3200" b="1" smtClean="0">
                <a:solidFill>
                  <a:schemeClr val="bg1"/>
                </a:solidFill>
                <a:latin typeface="+mj-lt"/>
              </a:rPr>
              <a:t>Procedural</a:t>
            </a:r>
            <a:r>
              <a:rPr lang="en-US" altLang="en-US" b="1" smtClean="0">
                <a:solidFill>
                  <a:schemeClr val="bg1"/>
                </a:solidFill>
                <a:latin typeface="+mj-lt"/>
              </a:rPr>
              <a:t> </a:t>
            </a:r>
          </a:p>
        </p:txBody>
      </p:sp>
      <p:sp>
        <p:nvSpPr>
          <p:cNvPr id="35843" name="Content Placeholder 6"/>
          <p:cNvSpPr>
            <a:spLocks noGrp="1"/>
          </p:cNvSpPr>
          <p:nvPr>
            <p:ph sz="half" idx="4294967295"/>
          </p:nvPr>
        </p:nvSpPr>
        <p:spPr>
          <a:xfrm>
            <a:off x="457200" y="2057400"/>
            <a:ext cx="3962400" cy="4114800"/>
          </a:xfrm>
        </p:spPr>
        <p:txBody>
          <a:bodyPr/>
          <a:lstStyle/>
          <a:p>
            <a:pPr eaLnBrk="1" hangingPunct="1">
              <a:lnSpc>
                <a:spcPct val="90000"/>
              </a:lnSpc>
              <a:spcAft>
                <a:spcPts val="500"/>
              </a:spcAft>
            </a:pPr>
            <a:r>
              <a:rPr lang="en-US" altLang="en-US" smtClean="0"/>
              <a:t>District’s must comply with all the procedures set forth in the IDEA</a:t>
            </a:r>
          </a:p>
          <a:p>
            <a:pPr eaLnBrk="1" hangingPunct="1">
              <a:lnSpc>
                <a:spcPct val="90000"/>
              </a:lnSpc>
              <a:spcAft>
                <a:spcPts val="500"/>
              </a:spcAft>
            </a:pPr>
            <a:endParaRPr lang="en-US" altLang="en-US" smtClean="0"/>
          </a:p>
          <a:p>
            <a:pPr eaLnBrk="1" hangingPunct="1">
              <a:lnSpc>
                <a:spcPct val="90000"/>
              </a:lnSpc>
              <a:spcAft>
                <a:spcPts val="500"/>
              </a:spcAft>
            </a:pPr>
            <a:r>
              <a:rPr lang="en-US" altLang="en-US" smtClean="0"/>
              <a:t>Examples of Procedural violations:</a:t>
            </a:r>
          </a:p>
          <a:p>
            <a:pPr lvl="1" eaLnBrk="1" hangingPunct="1">
              <a:lnSpc>
                <a:spcPct val="90000"/>
              </a:lnSpc>
              <a:spcAft>
                <a:spcPts val="500"/>
              </a:spcAft>
            </a:pPr>
            <a:r>
              <a:rPr lang="en-US" altLang="en-US" sz="2200" smtClean="0"/>
              <a:t>Failure to invite appropriate IEP members</a:t>
            </a:r>
          </a:p>
          <a:p>
            <a:pPr lvl="1" eaLnBrk="1" hangingPunct="1">
              <a:lnSpc>
                <a:spcPct val="90000"/>
              </a:lnSpc>
              <a:spcAft>
                <a:spcPts val="500"/>
              </a:spcAft>
            </a:pPr>
            <a:r>
              <a:rPr lang="en-US" altLang="en-US" sz="2200" smtClean="0"/>
              <a:t>Failure to send IEP notice</a:t>
            </a:r>
          </a:p>
          <a:p>
            <a:pPr lvl="1" eaLnBrk="1" hangingPunct="1">
              <a:lnSpc>
                <a:spcPct val="90000"/>
              </a:lnSpc>
              <a:spcAft>
                <a:spcPts val="500"/>
              </a:spcAft>
            </a:pPr>
            <a:r>
              <a:rPr lang="en-US" altLang="en-US" sz="2200" smtClean="0"/>
              <a:t>Failure to allow parent participation</a:t>
            </a:r>
          </a:p>
          <a:p>
            <a:pPr lvl="1" eaLnBrk="1" hangingPunct="1">
              <a:lnSpc>
                <a:spcPct val="90000"/>
              </a:lnSpc>
              <a:spcAft>
                <a:spcPts val="500"/>
              </a:spcAft>
            </a:pPr>
            <a:r>
              <a:rPr lang="en-US" altLang="en-US" sz="2200" smtClean="0"/>
              <a:t>Failure to provide PWN</a:t>
            </a:r>
          </a:p>
        </p:txBody>
      </p:sp>
      <p:sp>
        <p:nvSpPr>
          <p:cNvPr id="8" name="Text Placeholder 7"/>
          <p:cNvSpPr>
            <a:spLocks noGrp="1"/>
          </p:cNvSpPr>
          <p:nvPr>
            <p:ph type="body" sz="quarter" idx="4294967295"/>
          </p:nvPr>
        </p:nvSpPr>
        <p:spPr>
          <a:xfrm>
            <a:off x="4724400" y="1379538"/>
            <a:ext cx="3962400" cy="639762"/>
          </a:xfrm>
          <a:solidFill>
            <a:schemeClr val="accent1"/>
          </a:solidFill>
        </p:spPr>
        <p:txBody>
          <a:bodyPr anchor="ctr">
            <a:noAutofit/>
          </a:bodyPr>
          <a:lstStyle/>
          <a:p>
            <a:pPr marL="0" indent="0" algn="ctr" eaLnBrk="1" hangingPunct="1">
              <a:buFont typeface="Arial" panose="020B0604020202020204" pitchFamily="34" charset="0"/>
              <a:buNone/>
              <a:defRPr/>
            </a:pPr>
            <a:r>
              <a:rPr lang="en-US" altLang="en-US" sz="3200" b="1" smtClean="0">
                <a:solidFill>
                  <a:schemeClr val="bg1"/>
                </a:solidFill>
                <a:latin typeface="+mj-lt"/>
              </a:rPr>
              <a:t>Substantive</a:t>
            </a:r>
          </a:p>
        </p:txBody>
      </p:sp>
      <p:sp>
        <p:nvSpPr>
          <p:cNvPr id="35845" name="Content Placeholder 8"/>
          <p:cNvSpPr>
            <a:spLocks noGrp="1"/>
          </p:cNvSpPr>
          <p:nvPr>
            <p:ph sz="quarter" idx="4294967295"/>
          </p:nvPr>
        </p:nvSpPr>
        <p:spPr>
          <a:xfrm>
            <a:off x="4724400" y="2057400"/>
            <a:ext cx="3962400" cy="4114800"/>
          </a:xfrm>
        </p:spPr>
        <p:txBody>
          <a:bodyPr/>
          <a:lstStyle/>
          <a:p>
            <a:pPr eaLnBrk="1" hangingPunct="1">
              <a:lnSpc>
                <a:spcPct val="90000"/>
              </a:lnSpc>
              <a:spcAft>
                <a:spcPts val="500"/>
              </a:spcAft>
            </a:pPr>
            <a:r>
              <a:rPr lang="en-US" altLang="en-US" smtClean="0"/>
              <a:t>Is the IEP reasonably calculated to provide the student with educational benefit?</a:t>
            </a:r>
          </a:p>
          <a:p>
            <a:pPr eaLnBrk="1" hangingPunct="1">
              <a:lnSpc>
                <a:spcPct val="90000"/>
              </a:lnSpc>
              <a:spcAft>
                <a:spcPts val="500"/>
              </a:spcAft>
            </a:pPr>
            <a:endParaRPr lang="en-US" altLang="en-US" smtClean="0"/>
          </a:p>
          <a:p>
            <a:pPr eaLnBrk="1" hangingPunct="1">
              <a:lnSpc>
                <a:spcPct val="90000"/>
              </a:lnSpc>
              <a:spcAft>
                <a:spcPts val="500"/>
              </a:spcAft>
            </a:pPr>
            <a:r>
              <a:rPr lang="en-US" altLang="en-US" smtClean="0"/>
              <a:t>Student’s program must:</a:t>
            </a:r>
          </a:p>
          <a:p>
            <a:pPr lvl="1" eaLnBrk="1" hangingPunct="1">
              <a:lnSpc>
                <a:spcPct val="90000"/>
              </a:lnSpc>
              <a:spcAft>
                <a:spcPts val="500"/>
              </a:spcAft>
            </a:pPr>
            <a:r>
              <a:rPr lang="en-US" altLang="en-US" sz="2200" smtClean="0"/>
              <a:t>Meet student’s needs</a:t>
            </a:r>
          </a:p>
          <a:p>
            <a:pPr lvl="1" eaLnBrk="1" hangingPunct="1">
              <a:lnSpc>
                <a:spcPct val="90000"/>
              </a:lnSpc>
              <a:spcAft>
                <a:spcPts val="500"/>
              </a:spcAft>
            </a:pPr>
            <a:r>
              <a:rPr lang="en-US" altLang="en-US" sz="2200" smtClean="0"/>
              <a:t>Provide </a:t>
            </a:r>
            <a:r>
              <a:rPr lang="en-US" altLang="en-US" sz="2200" u="sng" smtClean="0"/>
              <a:t>some</a:t>
            </a:r>
            <a:r>
              <a:rPr lang="en-US" altLang="en-US" sz="2200" smtClean="0"/>
              <a:t> educational benefit</a:t>
            </a:r>
          </a:p>
          <a:p>
            <a:pPr lvl="1" eaLnBrk="1" hangingPunct="1">
              <a:lnSpc>
                <a:spcPct val="90000"/>
              </a:lnSpc>
              <a:spcAft>
                <a:spcPts val="500"/>
              </a:spcAft>
            </a:pPr>
            <a:r>
              <a:rPr lang="en-US" altLang="en-US" sz="2200" smtClean="0"/>
              <a:t>Ensure placement in LRE</a:t>
            </a:r>
          </a:p>
          <a:p>
            <a:pPr lvl="1" eaLnBrk="1" hangingPunct="1">
              <a:lnSpc>
                <a:spcPct val="90000"/>
              </a:lnSpc>
              <a:spcAft>
                <a:spcPts val="500"/>
              </a:spcAft>
            </a:pPr>
            <a:r>
              <a:rPr lang="en-US" altLang="en-US" sz="2200" smtClean="0"/>
              <a:t>Comport with IEP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Lozano Smith">
      <a:dk1>
        <a:sysClr val="windowText" lastClr="000000"/>
      </a:dk1>
      <a:lt1>
        <a:sysClr val="window" lastClr="FFFFFF"/>
      </a:lt1>
      <a:dk2>
        <a:srgbClr val="7F7F7F"/>
      </a:dk2>
      <a:lt2>
        <a:srgbClr val="EEECE1"/>
      </a:lt2>
      <a:accent1>
        <a:srgbClr val="1F4485"/>
      </a:accent1>
      <a:accent2>
        <a:srgbClr val="DFE0E3"/>
      </a:accent2>
      <a:accent3>
        <a:srgbClr val="0070C0"/>
      </a:accent3>
      <a:accent4>
        <a:srgbClr val="7F7F7F"/>
      </a:accent4>
      <a:accent5>
        <a:srgbClr val="990033"/>
      </a:accent5>
      <a:accent6>
        <a:srgbClr val="99CCF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3289</TotalTime>
  <Words>6429</Words>
  <Application>Microsoft Office PowerPoint</Application>
  <PresentationFormat>On-screen Show (4:3)</PresentationFormat>
  <Paragraphs>630</Paragraphs>
  <Slides>46</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ＭＳ Ｐゴシック</vt:lpstr>
      <vt:lpstr>Arial</vt:lpstr>
      <vt:lpstr>Calibri</vt:lpstr>
      <vt:lpstr>Franklin Gothic Book</vt:lpstr>
      <vt:lpstr>Franklin Gothic Medium</vt:lpstr>
      <vt:lpstr>Times New Roman</vt:lpstr>
      <vt:lpstr>Wingdings</vt:lpstr>
      <vt:lpstr>Office Theme</vt:lpstr>
      <vt:lpstr>2_Office Theme</vt:lpstr>
      <vt:lpstr>Legal Overview &amp;The Basics for Part B of the IDEA : Substantive and Procedural FAPE    California State University, Sacramento October 2016</vt:lpstr>
      <vt:lpstr>Marcy Gutierrez  Senior Counsel, Sacramento Office</vt:lpstr>
      <vt:lpstr>Outline for Today</vt:lpstr>
      <vt:lpstr>IDEA Overview</vt:lpstr>
      <vt:lpstr>First and Foremost: The Nomenclature </vt:lpstr>
      <vt:lpstr>What is the IDEA?</vt:lpstr>
      <vt:lpstr>Laws that Govern Special Education</vt:lpstr>
      <vt:lpstr>Components of FAPE (Rowley Standard)</vt:lpstr>
      <vt:lpstr>Two Parts to FAPE</vt:lpstr>
      <vt:lpstr>Potential Consequences</vt:lpstr>
      <vt:lpstr>What is Special Education?</vt:lpstr>
      <vt:lpstr>Closing thoughts on Rowley Standard</vt:lpstr>
      <vt:lpstr>Continuum of Placement Options</vt:lpstr>
      <vt:lpstr>Placement Generally - LRE</vt:lpstr>
      <vt:lpstr>IDEA Eligibility</vt:lpstr>
      <vt:lpstr>Who is Eligible?</vt:lpstr>
      <vt:lpstr>But Wait, There’s More…</vt:lpstr>
      <vt:lpstr>Deciding Eligibility</vt:lpstr>
      <vt:lpstr>Eligibility Age Requirements</vt:lpstr>
      <vt:lpstr>Child Find</vt:lpstr>
      <vt:lpstr>What is “Child Find”? </vt:lpstr>
      <vt:lpstr>Affirmative Obligation to Find:</vt:lpstr>
      <vt:lpstr>Low Threshold for “Suspecting” a Disability</vt:lpstr>
      <vt:lpstr>Agenda for Today</vt:lpstr>
      <vt:lpstr>WATCH OUT: Non-Academic Factors</vt:lpstr>
      <vt:lpstr>Child-Find Next Steps</vt:lpstr>
      <vt:lpstr>Referrals for Special Education</vt:lpstr>
      <vt:lpstr>Let’s Illustrate with a Hypo:</vt:lpstr>
      <vt:lpstr>Test Your Knowledge:</vt:lpstr>
      <vt:lpstr>Test Your Knowledge:</vt:lpstr>
      <vt:lpstr>Procedural FAPE</vt:lpstr>
      <vt:lpstr>Types of Procedural Notices</vt:lpstr>
      <vt:lpstr>ITP: Post High School Transition</vt:lpstr>
      <vt:lpstr>Procedural Safeguards</vt:lpstr>
      <vt:lpstr>IEP Notice of Meeting Timelines</vt:lpstr>
      <vt:lpstr>Procedures on Scheduling IEP Meetings</vt:lpstr>
      <vt:lpstr>Practice Tip</vt:lpstr>
      <vt:lpstr>Prior Written Notice Letter</vt:lpstr>
      <vt:lpstr>Prior Written Notice Elements</vt:lpstr>
      <vt:lpstr>Examples of When PWN is Triggered</vt:lpstr>
      <vt:lpstr>Practice Tip</vt:lpstr>
      <vt:lpstr>Take-Aways from Part 1</vt:lpstr>
      <vt:lpstr>The Rowley Case: Substantive FAPE</vt:lpstr>
      <vt:lpstr>Paper Topics</vt:lpstr>
      <vt:lpstr>Questions</vt:lpstr>
      <vt:lpstr>PowerPoint Presentation</vt:lpstr>
    </vt:vector>
  </TitlesOfParts>
  <Company>Pfizer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Merrifield, Alyssa</dc:creator>
  <cp:lastModifiedBy>Marcy Gutierrez</cp:lastModifiedBy>
  <cp:revision>165</cp:revision>
  <dcterms:created xsi:type="dcterms:W3CDTF">2015-06-08T16:22:58Z</dcterms:created>
  <dcterms:modified xsi:type="dcterms:W3CDTF">2016-10-11T22:44:28Z</dcterms:modified>
</cp:coreProperties>
</file>